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82" r:id="rId3"/>
    <p:sldId id="283" r:id="rId4"/>
    <p:sldId id="284" r:id="rId5"/>
    <p:sldId id="285" r:id="rId6"/>
    <p:sldId id="288" r:id="rId7"/>
    <p:sldId id="286" r:id="rId8"/>
    <p:sldId id="287" r:id="rId9"/>
    <p:sldId id="258" r:id="rId10"/>
    <p:sldId id="259" r:id="rId11"/>
    <p:sldId id="260" r:id="rId12"/>
    <p:sldId id="261" r:id="rId13"/>
    <p:sldId id="264" r:id="rId14"/>
    <p:sldId id="263" r:id="rId15"/>
    <p:sldId id="265" r:id="rId16"/>
    <p:sldId id="262" r:id="rId17"/>
    <p:sldId id="266" r:id="rId18"/>
    <p:sldId id="267" r:id="rId19"/>
    <p:sldId id="268" r:id="rId20"/>
    <p:sldId id="269" r:id="rId21"/>
    <p:sldId id="270" r:id="rId22"/>
    <p:sldId id="271" r:id="rId23"/>
    <p:sldId id="272" r:id="rId24"/>
    <p:sldId id="273" r:id="rId25"/>
    <p:sldId id="274" r:id="rId26"/>
    <p:sldId id="275" r:id="rId27"/>
    <p:sldId id="276" r:id="rId28"/>
    <p:sldId id="277" r:id="rId29"/>
    <p:sldId id="278" r:id="rId30"/>
    <p:sldId id="279" r:id="rId31"/>
    <p:sldId id="280" r:id="rId32"/>
    <p:sldId id="281" r:id="rId3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9" d="100"/>
          <a:sy n="99" d="100"/>
        </p:scale>
        <p:origin x="-24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28.04.2015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28.04.2015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28.04.2015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28.04.2015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://ped_recheved.academic.ru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Установочный семинар</a:t>
            </a:r>
            <a:br>
              <a:rPr lang="ru-RU" dirty="0" smtClean="0"/>
            </a:br>
            <a:r>
              <a:rPr lang="ru-RU" b="1" dirty="0"/>
              <a:t>«Проектирование модулей рабочей программы по русскому языку, </a:t>
            </a:r>
            <a:r>
              <a:rPr lang="ru-RU" b="1" dirty="0" smtClean="0"/>
              <a:t>направленной</a:t>
            </a:r>
            <a:br>
              <a:rPr lang="ru-RU" b="1" dirty="0" smtClean="0"/>
            </a:br>
            <a:r>
              <a:rPr lang="ru-RU" b="1" dirty="0" smtClean="0"/>
              <a:t>на </a:t>
            </a:r>
            <a:r>
              <a:rPr lang="ru-RU" b="1" dirty="0"/>
              <a:t>совершенствование видов речевой деятельности (</a:t>
            </a:r>
            <a:r>
              <a:rPr lang="ru-RU" b="1" dirty="0" err="1"/>
              <a:t>аудирования</a:t>
            </a:r>
            <a:r>
              <a:rPr lang="ru-RU" b="1" dirty="0"/>
              <a:t> и говорения)»</a:t>
            </a:r>
          </a:p>
        </p:txBody>
      </p:sp>
    </p:spTree>
    <p:extLst>
      <p:ext uri="{BB962C8B-B14F-4D97-AF65-F5344CB8AC3E}">
        <p14:creationId xmlns="" xmlns:p14="http://schemas.microsoft.com/office/powerpoint/2010/main" val="266352697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algn="just"/>
            <a:r>
              <a:rPr lang="ru-RU" dirty="0"/>
              <a:t>Следует признать, что полного и последовательного воплощения идей теории речевой деятельности методика пока </a:t>
            </a:r>
            <a:r>
              <a:rPr lang="ru-RU" dirty="0" err="1"/>
              <a:t>еще</a:t>
            </a:r>
            <a:r>
              <a:rPr lang="ru-RU" dirty="0"/>
              <a:t> </a:t>
            </a:r>
            <a:r>
              <a:rPr lang="ru-RU" u="sng" dirty="0"/>
              <a:t>предложить не может</a:t>
            </a:r>
            <a:r>
              <a:rPr lang="ru-RU" dirty="0"/>
              <a:t>, особенно много проблем в обучении </a:t>
            </a:r>
            <a:r>
              <a:rPr lang="ru-RU" dirty="0" err="1" smtClean="0"/>
              <a:t>аудированию</a:t>
            </a:r>
            <a:r>
              <a:rPr lang="ru-RU" dirty="0" smtClean="0"/>
              <a:t>.</a:t>
            </a:r>
          </a:p>
          <a:p>
            <a:pPr algn="just"/>
            <a:r>
              <a:rPr lang="ru-RU" dirty="0" smtClean="0"/>
              <a:t>Отмечается </a:t>
            </a:r>
            <a:r>
              <a:rPr lang="ru-RU" dirty="0"/>
              <a:t>недостаточная разработанность этой области развития речи в методике: неизвестно, чему, на каком этапе и как учить, формируя важное учебное, речевое умение </a:t>
            </a:r>
            <a:r>
              <a:rPr lang="ru-RU" dirty="0" err="1"/>
              <a:t>аудировать</a:t>
            </a:r>
            <a:r>
              <a:rPr lang="ru-RU" dirty="0"/>
              <a:t>, </a:t>
            </a:r>
            <a:r>
              <a:rPr lang="ru-RU" b="1" dirty="0"/>
              <a:t>поэтому у сегодняшнего школьника нередко отсутствует навык произвольного слушания, </a:t>
            </a:r>
            <a:r>
              <a:rPr lang="ru-RU" b="1" dirty="0" err="1"/>
              <a:t>слышания</a:t>
            </a:r>
            <a:r>
              <a:rPr lang="ru-RU" b="1" dirty="0"/>
              <a:t> и понимания текста как такового</a:t>
            </a:r>
            <a:r>
              <a:rPr lang="ru-RU" dirty="0"/>
              <a:t>. </a:t>
            </a:r>
          </a:p>
          <a:p>
            <a:pPr marL="0" indent="0" algn="just">
              <a:buNone/>
            </a:pP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89268438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just"/>
            <a:r>
              <a:rPr lang="ru-RU" dirty="0"/>
              <a:t>Тем не менее понимание сущности </a:t>
            </a:r>
            <a:r>
              <a:rPr lang="ru-RU" dirty="0" err="1"/>
              <a:t>аудирования</a:t>
            </a:r>
            <a:r>
              <a:rPr lang="ru-RU" dirty="0"/>
              <a:t>, техники </a:t>
            </a:r>
            <a:r>
              <a:rPr lang="ru-RU" dirty="0" err="1"/>
              <a:t>аудирования</a:t>
            </a:r>
            <a:r>
              <a:rPr lang="ru-RU" dirty="0"/>
              <a:t> отражено в методике обучения иностранному </a:t>
            </a:r>
            <a:r>
              <a:rPr lang="ru-RU" dirty="0" smtClean="0"/>
              <a:t>языку.</a:t>
            </a:r>
          </a:p>
          <a:p>
            <a:pPr algn="just"/>
            <a:r>
              <a:rPr lang="ru-RU" dirty="0"/>
              <a:t>Такой подход намечен как стратегический путь к компетентности и с недавнего времени разрабатывается в методике обучения русскому (родному) языку и риторике (В.В. </a:t>
            </a:r>
            <a:r>
              <a:rPr lang="ru-RU" dirty="0" err="1"/>
              <a:t>Бабайцева</a:t>
            </a:r>
            <a:r>
              <a:rPr lang="ru-RU" dirty="0"/>
              <a:t>, В.И. Капинос, Т.А. </a:t>
            </a:r>
            <a:r>
              <a:rPr lang="ru-RU" dirty="0" err="1"/>
              <a:t>Ладыженская</a:t>
            </a:r>
            <a:r>
              <a:rPr lang="ru-RU" dirty="0"/>
              <a:t>, М.Р. Львов, Н.И. Политова, М.М. Разумовская, Т. Д. </a:t>
            </a:r>
            <a:r>
              <a:rPr lang="ru-RU" dirty="0" err="1"/>
              <a:t>Сегова</a:t>
            </a:r>
            <a:r>
              <a:rPr lang="ru-RU" dirty="0"/>
              <a:t>, М.С. Соловейчик, А.П. </a:t>
            </a:r>
            <a:r>
              <a:rPr lang="ru-RU" dirty="0" err="1"/>
              <a:t>Чудинов</a:t>
            </a:r>
            <a:r>
              <a:rPr lang="ru-RU" dirty="0"/>
              <a:t> и др.).</a:t>
            </a:r>
          </a:p>
        </p:txBody>
      </p:sp>
    </p:spTree>
    <p:extLst>
      <p:ext uri="{BB962C8B-B14F-4D97-AF65-F5344CB8AC3E}">
        <p14:creationId xmlns="" xmlns:p14="http://schemas.microsoft.com/office/powerpoint/2010/main" val="347847021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Как оценивать результативность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в соответствии с уровнем </a:t>
            </a:r>
            <a:r>
              <a:rPr lang="ru-RU" u="sng" dirty="0"/>
              <a:t>глубины</a:t>
            </a:r>
            <a:r>
              <a:rPr lang="ru-RU" dirty="0"/>
              <a:t> и </a:t>
            </a:r>
            <a:r>
              <a:rPr lang="ru-RU" u="sng" dirty="0"/>
              <a:t>степенью понимания </a:t>
            </a:r>
            <a:r>
              <a:rPr lang="ru-RU" dirty="0"/>
              <a:t>воспринимаемого на слух текста </a:t>
            </a:r>
            <a:r>
              <a:rPr lang="ru-RU" b="1" dirty="0"/>
              <a:t>в последующем </a:t>
            </a:r>
            <a:r>
              <a:rPr lang="ru-RU" b="1" dirty="0" err="1" smtClean="0"/>
              <a:t>вос.произведении</a:t>
            </a:r>
            <a:r>
              <a:rPr lang="ru-RU" b="1" dirty="0" smtClean="0"/>
              <a:t> </a:t>
            </a:r>
            <a:r>
              <a:rPr lang="ru-RU" b="1" dirty="0"/>
              <a:t>речевого сообщения</a:t>
            </a:r>
          </a:p>
        </p:txBody>
      </p:sp>
    </p:spTree>
    <p:extLst>
      <p:ext uri="{BB962C8B-B14F-4D97-AF65-F5344CB8AC3E}">
        <p14:creationId xmlns="" xmlns:p14="http://schemas.microsoft.com/office/powerpoint/2010/main" val="200507953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i="1" dirty="0" err="1"/>
              <a:t>Аудирование</a:t>
            </a:r>
            <a:r>
              <a:rPr lang="ru-RU" i="1" dirty="0"/>
              <a:t> как вид речевой деятельности</a:t>
            </a:r>
            <a:r>
              <a:rPr lang="ru-RU" dirty="0"/>
              <a:t>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самостоятельный </a:t>
            </a:r>
            <a:r>
              <a:rPr lang="ru-RU" dirty="0"/>
              <a:t>вид речевой деятельности, представляющий собой рецептивный, реактивный, внешне не выраженный, но внутренне активный процесс слухового и смыслового восприятия звучащей </a:t>
            </a:r>
            <a:r>
              <a:rPr lang="ru-RU" dirty="0" smtClean="0"/>
              <a:t>речи.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83944108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i="1" dirty="0" err="1" smtClean="0"/>
              <a:t>Аудирование</a:t>
            </a:r>
            <a:r>
              <a:rPr lang="ru-RU" i="1" dirty="0" smtClean="0"/>
              <a:t> </a:t>
            </a:r>
            <a:r>
              <a:rPr lang="ru-RU" i="1" dirty="0"/>
              <a:t>как </a:t>
            </a:r>
            <a:r>
              <a:rPr lang="ru-RU" i="1" dirty="0" smtClean="0"/>
              <a:t>вид </a:t>
            </a:r>
            <a:r>
              <a:rPr lang="ru-RU" i="1" dirty="0"/>
              <a:t>учебной деятельности</a:t>
            </a:r>
            <a:r>
              <a:rPr lang="ru-RU" dirty="0"/>
              <a:t>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>организованный </a:t>
            </a:r>
            <a:r>
              <a:rPr lang="ru-RU" dirty="0"/>
              <a:t>и управляемый процесс восприятия информации, в котором происходит овладение техникой </a:t>
            </a:r>
            <a:r>
              <a:rPr lang="ru-RU" dirty="0" err="1"/>
              <a:t>аудирования</a:t>
            </a:r>
            <a:r>
              <a:rPr lang="ru-RU" dirty="0"/>
              <a:t> (овладение действиями и операциями восприятия и понимания воспринимаемого на слух сообщения), результатом этого процесса является контролируемое усвоение учебного </a:t>
            </a:r>
            <a:r>
              <a:rPr lang="ru-RU" dirty="0" smtClean="0"/>
              <a:t>материала.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42013570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Основные </a:t>
            </a:r>
            <a:r>
              <a:rPr lang="ru-RU" dirty="0"/>
              <a:t>действия и операции деятельности </a:t>
            </a:r>
            <a:r>
              <a:rPr lang="ru-RU" dirty="0" err="1"/>
              <a:t>аудирования</a:t>
            </a:r>
            <a:r>
              <a:rPr lang="ru-RU" dirty="0"/>
              <a:t>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осознание </a:t>
            </a:r>
            <a:r>
              <a:rPr lang="ru-RU" dirty="0"/>
              <a:t>своего коммуникативного намерения, что обеспечивает установку на слушание, ориентирует на </a:t>
            </a:r>
            <a:r>
              <a:rPr lang="ru-RU" dirty="0" err="1"/>
              <a:t>определенный</a:t>
            </a:r>
            <a:r>
              <a:rPr lang="ru-RU" dirty="0"/>
              <a:t> вид слушания, позволяет наметить общую программу </a:t>
            </a:r>
            <a:r>
              <a:rPr lang="ru-RU" dirty="0" smtClean="0"/>
              <a:t>деятельности;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выбор </a:t>
            </a:r>
            <a:r>
              <a:rPr lang="ru-RU" dirty="0"/>
              <a:t>и организация средств и способов формирования и формулирования собственной или заданной извне мысли в процессе речевого общения, когда слушающий одновременно анализирует воспринимаемое и, синтезируя, обобщая полученные результаты, постигает смысл </a:t>
            </a:r>
            <a:r>
              <a:rPr lang="ru-RU" dirty="0" smtClean="0"/>
              <a:t>восприятия;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осмысление </a:t>
            </a:r>
            <a:r>
              <a:rPr lang="ru-RU" dirty="0"/>
              <a:t>воспринятого, корректировка своих выводов, реагирование действиями на услышанное, осознание степени своего понимания проанализированного высказывания.</a:t>
            </a:r>
          </a:p>
        </p:txBody>
      </p:sp>
    </p:spTree>
    <p:extLst>
      <p:ext uri="{BB962C8B-B14F-4D97-AF65-F5344CB8AC3E}">
        <p14:creationId xmlns="" xmlns:p14="http://schemas.microsoft.com/office/powerpoint/2010/main" val="240869131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Виды </a:t>
            </a:r>
            <a:r>
              <a:rPr lang="ru-RU" dirty="0" err="1" smtClean="0"/>
              <a:t>аудирования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глобальное, детальное </a:t>
            </a:r>
            <a:r>
              <a:rPr lang="ru-RU" dirty="0"/>
              <a:t>и </a:t>
            </a:r>
            <a:r>
              <a:rPr lang="ru-RU" dirty="0" err="1" smtClean="0"/>
              <a:t>критическоое</a:t>
            </a:r>
            <a:endParaRPr lang="ru-RU" dirty="0"/>
          </a:p>
          <a:p>
            <a:r>
              <a:rPr lang="ru-RU" dirty="0" smtClean="0"/>
              <a:t>эти </a:t>
            </a:r>
            <a:r>
              <a:rPr lang="ru-RU" dirty="0"/>
              <a:t>виды слушания чаще всего необходимы для эффективного восприятия </a:t>
            </a:r>
            <a:r>
              <a:rPr lang="ru-RU" dirty="0" smtClean="0"/>
              <a:t>информации.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61933501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Фазы учебной </a:t>
            </a:r>
            <a:r>
              <a:rPr lang="ru-RU" dirty="0"/>
              <a:t>деятельности </a:t>
            </a:r>
            <a:r>
              <a:rPr lang="ru-RU" dirty="0" err="1"/>
              <a:t>аудирования</a:t>
            </a:r>
            <a:r>
              <a:rPr lang="ru-RU" dirty="0"/>
              <a:t>: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побудительно-мотивационная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аналитико-синтетическая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/>
              <a:t>исполнительная</a:t>
            </a:r>
          </a:p>
        </p:txBody>
      </p:sp>
    </p:spTree>
    <p:extLst>
      <p:ext uri="{BB962C8B-B14F-4D97-AF65-F5344CB8AC3E}">
        <p14:creationId xmlns="" xmlns:p14="http://schemas.microsoft.com/office/powerpoint/2010/main" val="390583785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побудительно-мотивационная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/>
              <a:t>нахождение приёмов обучения, стимулирующих мотивы </a:t>
            </a:r>
            <a:r>
              <a:rPr lang="ru-RU" dirty="0" err="1" smtClean="0"/>
              <a:t>аудирования</a:t>
            </a:r>
            <a:r>
              <a:rPr lang="ru-RU" dirty="0" smtClean="0"/>
              <a:t>:</a:t>
            </a:r>
          </a:p>
          <a:p>
            <a:r>
              <a:rPr lang="ru-RU" dirty="0" smtClean="0"/>
              <a:t>определяются </a:t>
            </a:r>
            <a:r>
              <a:rPr lang="ru-RU" dirty="0"/>
              <a:t>функции </a:t>
            </a:r>
            <a:r>
              <a:rPr lang="ru-RU" dirty="0" err="1"/>
              <a:t>аудирования</a:t>
            </a:r>
            <a:r>
              <a:rPr lang="ru-RU" dirty="0"/>
              <a:t> (для чего слушаю?), виды </a:t>
            </a:r>
            <a:r>
              <a:rPr lang="ru-RU" dirty="0" err="1"/>
              <a:t>аудирования</a:t>
            </a:r>
            <a:r>
              <a:rPr lang="ru-RU" dirty="0"/>
              <a:t> (как слушаю, сколько раз слушаю?), причины </a:t>
            </a:r>
            <a:r>
              <a:rPr lang="ru-RU" dirty="0" err="1"/>
              <a:t>аудирования</a:t>
            </a:r>
            <a:r>
              <a:rPr lang="ru-RU" dirty="0"/>
              <a:t> (почему слушаю?), объект </a:t>
            </a:r>
            <a:r>
              <a:rPr lang="ru-RU" dirty="0" err="1"/>
              <a:t>аудирования</a:t>
            </a:r>
            <a:r>
              <a:rPr lang="ru-RU" dirty="0"/>
              <a:t> (что слушаю</a:t>
            </a:r>
            <a:r>
              <a:rPr lang="ru-RU" dirty="0" smtClean="0"/>
              <a:t>?).</a:t>
            </a:r>
          </a:p>
          <a:p>
            <a:r>
              <a:rPr lang="ru-RU" dirty="0" smtClean="0"/>
              <a:t>Задача </a:t>
            </a:r>
            <a:r>
              <a:rPr lang="ru-RU" dirty="0"/>
              <a:t>учителя – научить учащихся воспринимать звучащий текст по определённым правилам, составить для них программу </a:t>
            </a:r>
            <a:r>
              <a:rPr lang="ru-RU" dirty="0" err="1"/>
              <a:t>аудирования</a:t>
            </a:r>
            <a:r>
              <a:rPr lang="ru-RU" dirty="0"/>
              <a:t>, чтобы школьники знали что и в какой последовательности они должны услышать при первом или повторном прослушивании текста. </a:t>
            </a:r>
          </a:p>
        </p:txBody>
      </p:sp>
    </p:spTree>
    <p:extLst>
      <p:ext uri="{BB962C8B-B14F-4D97-AF65-F5344CB8AC3E}">
        <p14:creationId xmlns="" xmlns:p14="http://schemas.microsoft.com/office/powerpoint/2010/main" val="74549132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аналитико-синтетическая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just"/>
            <a:r>
              <a:rPr lang="ru-RU" dirty="0"/>
              <a:t>направлена на исследование условий деятельности, выделение предмета деятельности, раскрытие его свойств, привлечение орудий деятельности. </a:t>
            </a:r>
            <a:endParaRPr lang="ru-RU" dirty="0" smtClean="0"/>
          </a:p>
          <a:p>
            <a:pPr algn="just"/>
            <a:r>
              <a:rPr lang="ru-RU" dirty="0" smtClean="0"/>
              <a:t>Младшие школьники </a:t>
            </a:r>
            <a:r>
              <a:rPr lang="ru-RU" dirty="0"/>
              <a:t>учатся нахождению приёмов, соответствующих виду </a:t>
            </a:r>
            <a:r>
              <a:rPr lang="ru-RU" dirty="0" err="1"/>
              <a:t>аудирования</a:t>
            </a:r>
            <a:r>
              <a:rPr lang="ru-RU" dirty="0"/>
              <a:t>, уточняются функции, причины </a:t>
            </a:r>
            <a:r>
              <a:rPr lang="ru-RU" dirty="0" err="1"/>
              <a:t>аудирования</a:t>
            </a:r>
            <a:r>
              <a:rPr lang="ru-RU" dirty="0"/>
              <a:t>, выбирается вид </a:t>
            </a:r>
            <a:r>
              <a:rPr lang="ru-RU" dirty="0" err="1"/>
              <a:t>аудирования</a:t>
            </a:r>
            <a:r>
              <a:rPr lang="ru-RU" dirty="0"/>
              <a:t>, его программа, в процессе слушания могут быть составлены план, конспект, рабочие записи, сформулированы вопросы, замечания. </a:t>
            </a:r>
          </a:p>
        </p:txBody>
      </p:sp>
    </p:spTree>
    <p:extLst>
      <p:ext uri="{BB962C8B-B14F-4D97-AF65-F5344CB8AC3E}">
        <p14:creationId xmlns="" xmlns:p14="http://schemas.microsoft.com/office/powerpoint/2010/main" val="19187722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>
            <a:normAutofit/>
          </a:bodyPr>
          <a:lstStyle/>
          <a:p>
            <a:r>
              <a:rPr lang="ru-RU" dirty="0"/>
              <a:t>1993 </a:t>
            </a:r>
            <a:r>
              <a:rPr lang="ru-RU" dirty="0" smtClean="0"/>
              <a:t>год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472608"/>
          </a:xfrm>
        </p:spPr>
        <p:txBody>
          <a:bodyPr>
            <a:noAutofit/>
          </a:bodyPr>
          <a:lstStyle/>
          <a:p>
            <a:pPr algn="just" fontAlgn="t"/>
            <a:r>
              <a:rPr lang="ru-RU" sz="1600" dirty="0"/>
              <a:t>Следовательно, не беспредметное "развитие речи" и не только чтение образцовых текстов русской классической литературы, и тем более не зазубривание "правил" грамматики, орфографии и пунктуации, а совершенствование всех видов речевой деятельности в их теснейшей взаимосвязи и должно стать центральной задачей школьного курса русского языка. Сосредоточив все внимание на обучении "грамотному", с точки зрения орфографии и пунктуации, письму, школа почти не обучает осмысленному чтению, зачастую ограничиваясь навыками "складывания" букв в слоги и отдельные слова. Нет систематического обучения говорению, а сюда должно включаться и ораторское искусство, навыки ведения диспута и т.п. Совершенно не уделяется внимание </a:t>
            </a:r>
            <a:r>
              <a:rPr lang="ru-RU" sz="1600" dirty="0" err="1"/>
              <a:t>аудированию</a:t>
            </a:r>
            <a:r>
              <a:rPr lang="ru-RU" sz="1600" dirty="0"/>
              <a:t>, формированию необходимого навыка слушать, понимать и уважать собеседника. А между тем, по </a:t>
            </a:r>
            <a:r>
              <a:rPr lang="ru-RU" sz="1600" dirty="0" err="1"/>
              <a:t>подсчетам</a:t>
            </a:r>
            <a:r>
              <a:rPr lang="ru-RU" sz="1600" dirty="0"/>
              <a:t> психологов, до 70% разводов, развала семьи, происходит из-за неумения супругов слушать и понимать друг друга.</a:t>
            </a:r>
          </a:p>
          <a:p>
            <a:pPr algn="just" fontAlgn="t"/>
            <a:r>
              <a:rPr lang="ru-RU" sz="1600" dirty="0"/>
              <a:t>Стало нормой, что русский оратор не произносит, а читает свою речь по бумажке. Косноязычие становится национальной болезнью. Невероятно низка культура речи в быту и в общественных местах, а </a:t>
            </a:r>
            <a:r>
              <a:rPr lang="ru-RU" sz="1600"/>
              <a:t>нередко </a:t>
            </a:r>
            <a:r>
              <a:rPr lang="ru-RU" sz="1600" smtClean="0"/>
              <a:t>- </a:t>
            </a:r>
            <a:r>
              <a:rPr lang="ru-RU" sz="1600" dirty="0"/>
              <a:t>и в парламенте, в газетах и радиопередачах...</a:t>
            </a:r>
          </a:p>
          <a:p>
            <a:pPr algn="just" fontAlgn="t"/>
            <a:r>
              <a:rPr lang="ru-RU" sz="1600" dirty="0"/>
              <a:t>Повсеместно можно слышать, что наши дети вообще мало читают, особенно классику. А что делает школа, чтобы научить читать, глубоко проникая в смысл прочитанного, научить восхищаться и дышать классическим русским словом Тургенева, Пушкина, Чехова, Толстого</a:t>
            </a:r>
            <a:r>
              <a:rPr lang="ru-RU" sz="1600" dirty="0" smtClean="0"/>
              <a:t>?</a:t>
            </a:r>
            <a:endParaRPr lang="ru-RU" sz="1600" dirty="0"/>
          </a:p>
        </p:txBody>
      </p:sp>
    </p:spTree>
    <p:extLst>
      <p:ext uri="{BB962C8B-B14F-4D97-AF65-F5344CB8AC3E}">
        <p14:creationId xmlns="" xmlns:p14="http://schemas.microsoft.com/office/powerpoint/2010/main" val="321428873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исполнительная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just"/>
            <a:r>
              <a:rPr lang="ru-RU" dirty="0"/>
              <a:t>может быть внешне выраженной и внешне не </a:t>
            </a:r>
            <a:r>
              <a:rPr lang="ru-RU" dirty="0" smtClean="0"/>
              <a:t>выраженной.</a:t>
            </a:r>
          </a:p>
          <a:p>
            <a:pPr algn="just"/>
            <a:r>
              <a:rPr lang="ru-RU" dirty="0" smtClean="0"/>
              <a:t>учащийся </a:t>
            </a:r>
            <a:r>
              <a:rPr lang="ru-RU" dirty="0"/>
              <a:t>должен не только точно понимать текст, воспринимаемый на слух, но и совершать определённые речевые действия, такие, </a:t>
            </a:r>
            <a:r>
              <a:rPr lang="ru-RU" dirty="0" smtClean="0"/>
              <a:t>как:</a:t>
            </a:r>
          </a:p>
          <a:p>
            <a:pPr lvl="1" algn="just"/>
            <a:r>
              <a:rPr lang="ru-RU" dirty="0" smtClean="0"/>
              <a:t>простое </a:t>
            </a:r>
            <a:r>
              <a:rPr lang="ru-RU" dirty="0"/>
              <a:t>воспроизведение услышанной </a:t>
            </a:r>
            <a:r>
              <a:rPr lang="ru-RU" dirty="0" smtClean="0"/>
              <a:t>информации,</a:t>
            </a:r>
          </a:p>
          <a:p>
            <a:pPr lvl="1" algn="just"/>
            <a:r>
              <a:rPr lang="ru-RU" dirty="0" smtClean="0"/>
              <a:t>воспроизведение </a:t>
            </a:r>
            <a:r>
              <a:rPr lang="ru-RU" dirty="0"/>
              <a:t>услышанной информации с одновременным выражением собственного отношения к </a:t>
            </a:r>
            <a:r>
              <a:rPr lang="ru-RU" dirty="0" smtClean="0"/>
              <a:t>услышанному,</a:t>
            </a:r>
          </a:p>
          <a:p>
            <a:pPr lvl="1" algn="just"/>
            <a:r>
              <a:rPr lang="ru-RU" dirty="0" smtClean="0"/>
              <a:t>выражение </a:t>
            </a:r>
            <a:r>
              <a:rPr lang="ru-RU" dirty="0"/>
              <a:t>противоположной точки зрения и т. д.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08903572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Сравнительная характеристика аудирования как вида речевой и учебной деятельности"/>
          <p:cNvPicPr/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88640"/>
            <a:ext cx="8820471" cy="655272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="" xmlns:p14="http://schemas.microsoft.com/office/powerpoint/2010/main" val="58328116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Формирование умений </a:t>
            </a:r>
            <a:r>
              <a:rPr lang="ru-RU" dirty="0" err="1"/>
              <a:t>аудирования</a:t>
            </a:r>
            <a:r>
              <a:rPr lang="ru-RU" dirty="0"/>
              <a:t> на основе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специально </a:t>
            </a:r>
            <a:r>
              <a:rPr lang="ru-RU" dirty="0"/>
              <a:t>организованных упражнений, </a:t>
            </a:r>
            <a:r>
              <a:rPr lang="ru-RU" dirty="0" smtClean="0"/>
              <a:t>обеспечивающих процесс:</a:t>
            </a:r>
          </a:p>
          <a:p>
            <a:pPr lvl="1"/>
            <a:r>
              <a:rPr lang="ru-RU" dirty="0" smtClean="0"/>
              <a:t>раскрытия,</a:t>
            </a:r>
          </a:p>
          <a:p>
            <a:pPr lvl="1"/>
            <a:r>
              <a:rPr lang="ru-RU" dirty="0" smtClean="0"/>
              <a:t>восстановления,</a:t>
            </a:r>
          </a:p>
          <a:p>
            <a:pPr lvl="1"/>
            <a:r>
              <a:rPr lang="ru-RU" dirty="0" smtClean="0"/>
              <a:t>воссоздания </a:t>
            </a:r>
            <a:r>
              <a:rPr lang="ru-RU" dirty="0"/>
              <a:t>смысловых связей и отношений в высказывании, происходящих за </a:t>
            </a:r>
            <a:r>
              <a:rPr lang="ru-RU" dirty="0" smtClean="0"/>
              <a:t>счёт </a:t>
            </a:r>
            <a:r>
              <a:rPr lang="ru-RU" dirty="0"/>
              <a:t>объединения, группировки, расчленения, выделения главного, установления эквивалентных замен и потерю существенных деталей смыслового содержания, то есть понимание (непонимание) воспринимаемого на слух текста.</a:t>
            </a:r>
          </a:p>
        </p:txBody>
      </p:sp>
    </p:spTree>
    <p:extLst>
      <p:ext uri="{BB962C8B-B14F-4D97-AF65-F5344CB8AC3E}">
        <p14:creationId xmlns="" xmlns:p14="http://schemas.microsoft.com/office/powerpoint/2010/main" val="222743459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Осознанность слушания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Глубина (степень </a:t>
            </a:r>
            <a:r>
              <a:rPr lang="ru-RU" dirty="0"/>
              <a:t>проникновения в замысел высказывания на уровне темы и основной мысли, а также подтекста</a:t>
            </a:r>
            <a:r>
              <a:rPr lang="ru-RU" dirty="0" smtClean="0"/>
              <a:t>),</a:t>
            </a:r>
          </a:p>
          <a:p>
            <a:r>
              <a:rPr lang="ru-RU" dirty="0" smtClean="0"/>
              <a:t>Полнота (?),</a:t>
            </a:r>
          </a:p>
          <a:p>
            <a:r>
              <a:rPr lang="ru-RU" dirty="0" smtClean="0"/>
              <a:t>отчётливость понимания</a:t>
            </a:r>
            <a:r>
              <a:rPr lang="ru-RU" dirty="0"/>
              <a:t>(?)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81504673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Уровни сформированности </a:t>
            </a:r>
            <a:r>
              <a:rPr lang="ru-RU" dirty="0"/>
              <a:t>умений </a:t>
            </a:r>
            <a:r>
              <a:rPr lang="ru-RU" dirty="0" err="1"/>
              <a:t>аудирования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ru-RU" dirty="0"/>
              <a:t>начальный </a:t>
            </a:r>
            <a:r>
              <a:rPr lang="ru-RU" dirty="0" smtClean="0"/>
              <a:t>уровень,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базовый уровень,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уровень </a:t>
            </a:r>
            <a:r>
              <a:rPr lang="ru-RU" dirty="0"/>
              <a:t>умелого </a:t>
            </a:r>
            <a:r>
              <a:rPr lang="ru-RU" dirty="0" smtClean="0"/>
              <a:t>владения,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продвинутый уровень.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69065436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Критерии </a:t>
            </a:r>
            <a:r>
              <a:rPr lang="ru-RU" dirty="0"/>
              <a:t>сформированности умений </a:t>
            </a:r>
            <a:r>
              <a:rPr lang="ru-RU" dirty="0" err="1"/>
              <a:t>аудирования</a:t>
            </a:r>
            <a:r>
              <a:rPr lang="ru-RU" dirty="0"/>
              <a:t> 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/>
              <a:t>как вида речевой </a:t>
            </a:r>
            <a:r>
              <a:rPr lang="ru-RU" dirty="0" smtClean="0"/>
              <a:t>деятельности: </a:t>
            </a:r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pPr marL="457200" indent="-457200">
              <a:buFont typeface="+mj-lt"/>
              <a:buAutoNum type="arabicPeriod"/>
            </a:pPr>
            <a:r>
              <a:rPr lang="ru-RU" dirty="0" smtClean="0"/>
              <a:t>понимание </a:t>
            </a:r>
            <a:r>
              <a:rPr lang="ru-RU" dirty="0"/>
              <a:t>речевого </a:t>
            </a:r>
            <a:r>
              <a:rPr lang="ru-RU" dirty="0" smtClean="0"/>
              <a:t>сообщения,</a:t>
            </a:r>
          </a:p>
          <a:p>
            <a:pPr marL="457200" indent="-457200">
              <a:buFont typeface="+mj-lt"/>
              <a:buAutoNum type="arabicPeriod"/>
            </a:pPr>
            <a:r>
              <a:rPr lang="ru-RU" dirty="0" smtClean="0"/>
              <a:t>осознанность </a:t>
            </a:r>
            <a:r>
              <a:rPr lang="ru-RU" dirty="0"/>
              <a:t>важности </a:t>
            </a:r>
            <a:r>
              <a:rPr lang="ru-RU" dirty="0" smtClean="0"/>
              <a:t>слушания,</a:t>
            </a:r>
          </a:p>
          <a:p>
            <a:pPr marL="457200" indent="-457200">
              <a:buFont typeface="+mj-lt"/>
              <a:buAutoNum type="arabicPeriod"/>
            </a:pPr>
            <a:r>
              <a:rPr lang="ru-RU" dirty="0" smtClean="0"/>
              <a:t>сознательности слушания,</a:t>
            </a:r>
          </a:p>
          <a:p>
            <a:pPr marL="457200" indent="-457200">
              <a:buFont typeface="+mj-lt"/>
              <a:buAutoNum type="arabicPeriod"/>
            </a:pPr>
            <a:r>
              <a:rPr lang="ru-RU" dirty="0" smtClean="0"/>
              <a:t>использование </a:t>
            </a:r>
            <a:r>
              <a:rPr lang="ru-RU" dirty="0"/>
              <a:t>уточняющих </a:t>
            </a:r>
            <a:r>
              <a:rPr lang="ru-RU" dirty="0" smtClean="0"/>
              <a:t>вопросов,</a:t>
            </a:r>
          </a:p>
          <a:p>
            <a:pPr marL="457200" indent="-457200">
              <a:buFont typeface="+mj-lt"/>
              <a:buAutoNum type="arabicPeriod"/>
            </a:pPr>
            <a:r>
              <a:rPr lang="ru-RU" dirty="0" smtClean="0"/>
              <a:t>использование </a:t>
            </a:r>
            <a:r>
              <a:rPr lang="ru-RU" dirty="0"/>
              <a:t>слушания для собственного </a:t>
            </a:r>
            <a:r>
              <a:rPr lang="ru-RU" dirty="0" smtClean="0"/>
              <a:t>удовольствия,</a:t>
            </a:r>
          </a:p>
          <a:p>
            <a:pPr marL="457200" indent="-457200">
              <a:buFont typeface="+mj-lt"/>
              <a:buAutoNum type="arabicPeriod"/>
            </a:pPr>
            <a:r>
              <a:rPr lang="ru-RU" dirty="0" smtClean="0"/>
              <a:t>высказывание </a:t>
            </a:r>
            <a:r>
              <a:rPr lang="ru-RU" dirty="0"/>
              <a:t>уважения к чувствам собеседников.</a:t>
            </a:r>
          </a:p>
          <a:p>
            <a:endParaRPr lang="ru-RU" dirty="0"/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/>
              <a:t>как вида учебной </a:t>
            </a:r>
            <a:r>
              <a:rPr lang="ru-RU" dirty="0" smtClean="0"/>
              <a:t>деятельности: </a:t>
            </a:r>
            <a:endParaRPr lang="ru-RU" dirty="0"/>
          </a:p>
        </p:txBody>
      </p:sp>
      <p:sp>
        <p:nvSpPr>
          <p:cNvPr id="8" name="Объект 7"/>
          <p:cNvSpPr>
            <a:spLocks noGrp="1"/>
          </p:cNvSpPr>
          <p:nvPr>
            <p:ph sz="quarter" idx="4"/>
          </p:nvPr>
        </p:nvSpPr>
        <p:spPr>
          <a:xfrm>
            <a:off x="4645025" y="2174874"/>
            <a:ext cx="4247455" cy="4350469"/>
          </a:xfrm>
        </p:spPr>
        <p:txBody>
          <a:bodyPr>
            <a:normAutofit fontScale="85000" lnSpcReduction="10000"/>
          </a:bodyPr>
          <a:lstStyle/>
          <a:p>
            <a:pPr marL="457200" indent="-457200">
              <a:buFont typeface="+mj-lt"/>
              <a:buAutoNum type="arabicPeriod"/>
            </a:pPr>
            <a:r>
              <a:rPr lang="ru-RU" dirty="0"/>
              <a:t>определение характеристик эффективного </a:t>
            </a:r>
            <a:r>
              <a:rPr lang="ru-RU" dirty="0" smtClean="0"/>
              <a:t>слушания,</a:t>
            </a:r>
          </a:p>
          <a:p>
            <a:pPr marL="457200" indent="-457200">
              <a:buFont typeface="+mj-lt"/>
              <a:buAutoNum type="arabicPeriod"/>
            </a:pPr>
            <a:r>
              <a:rPr lang="ru-RU" dirty="0" smtClean="0"/>
              <a:t>сознательность </a:t>
            </a:r>
            <a:r>
              <a:rPr lang="ru-RU" dirty="0"/>
              <a:t>восприятия учебной </a:t>
            </a:r>
            <a:r>
              <a:rPr lang="ru-RU" dirty="0" smtClean="0"/>
              <a:t>информации,</a:t>
            </a:r>
          </a:p>
          <a:p>
            <a:pPr marL="457200" indent="-457200">
              <a:buFont typeface="+mj-lt"/>
              <a:buAutoNum type="arabicPeriod"/>
            </a:pPr>
            <a:r>
              <a:rPr lang="ru-RU" dirty="0" smtClean="0"/>
              <a:t>восприятие </a:t>
            </a:r>
            <a:r>
              <a:rPr lang="ru-RU" dirty="0"/>
              <a:t>информации в условиях коллективной </a:t>
            </a:r>
            <a:r>
              <a:rPr lang="ru-RU" dirty="0" smtClean="0"/>
              <a:t>коммуникации,</a:t>
            </a:r>
          </a:p>
          <a:p>
            <a:pPr marL="457200" indent="-457200">
              <a:buFont typeface="+mj-lt"/>
              <a:buAutoNum type="arabicPeriod"/>
            </a:pPr>
            <a:r>
              <a:rPr lang="ru-RU" dirty="0" smtClean="0"/>
              <a:t>умение </a:t>
            </a:r>
            <a:r>
              <a:rPr lang="ru-RU" dirty="0"/>
              <a:t>в зависимости от целевой установки представлять результаты слушания в учебных </a:t>
            </a:r>
            <a:r>
              <a:rPr lang="ru-RU" dirty="0" smtClean="0"/>
              <a:t>текстах,</a:t>
            </a:r>
          </a:p>
          <a:p>
            <a:pPr marL="457200" indent="-457200">
              <a:buFont typeface="+mj-lt"/>
              <a:buAutoNum type="arabicPeriod"/>
            </a:pPr>
            <a:r>
              <a:rPr lang="ru-RU" dirty="0" smtClean="0"/>
              <a:t>использование </a:t>
            </a:r>
            <a:r>
              <a:rPr lang="ru-RU" dirty="0"/>
              <a:t>текущей или отсроченной записи воспринимаемого сообщения.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33966902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Способы слушания</a:t>
            </a:r>
            <a:endParaRPr lang="ru-RU" dirty="0"/>
          </a:p>
        </p:txBody>
      </p:sp>
      <p:sp>
        <p:nvSpPr>
          <p:cNvPr id="8" name="Объект 7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b="1" dirty="0" smtClean="0"/>
              <a:t>Нерефлексивное/непродуктивное</a:t>
            </a:r>
            <a:r>
              <a:rPr lang="ru-RU" dirty="0" smtClean="0"/>
              <a:t> (</a:t>
            </a:r>
            <a:r>
              <a:rPr lang="ru-RU" dirty="0"/>
              <a:t>«внимательно молчать», не вмешиваясь в речь говорящего своими замечаниями</a:t>
            </a:r>
            <a:r>
              <a:rPr lang="ru-RU" dirty="0" smtClean="0"/>
              <a:t>)</a:t>
            </a:r>
          </a:p>
          <a:p>
            <a:r>
              <a:rPr lang="ru-RU" b="1" dirty="0" smtClean="0"/>
              <a:t>Рефлексивное/активное/продуктивное</a:t>
            </a:r>
            <a:r>
              <a:rPr lang="ru-RU" dirty="0" smtClean="0"/>
              <a:t> (</a:t>
            </a:r>
            <a:r>
              <a:rPr lang="ru-RU" dirty="0"/>
              <a:t>установить точность восприятия услышанного</a:t>
            </a:r>
            <a:r>
              <a:rPr lang="ru-RU" dirty="0" smtClean="0"/>
              <a:t>):</a:t>
            </a:r>
          </a:p>
          <a:p>
            <a:pPr lvl="1"/>
            <a:r>
              <a:rPr lang="ru-RU" dirty="0"/>
              <a:t>выяснение, перефразирование, выражение чувств</a:t>
            </a:r>
            <a:r>
              <a:rPr lang="ru-RU" dirty="0" smtClean="0"/>
              <a:t>.</a:t>
            </a:r>
          </a:p>
          <a:p>
            <a:r>
              <a:rPr lang="ru-RU" b="1" i="1" dirty="0" smtClean="0"/>
              <a:t>Избирательное</a:t>
            </a:r>
            <a:r>
              <a:rPr lang="ru-RU" dirty="0" smtClean="0"/>
              <a:t> 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91399699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ru-RU" b="1" dirty="0"/>
              <a:t>Выяснение</a:t>
            </a:r>
            <a:r>
              <a:rPr lang="ru-RU" dirty="0"/>
              <a:t> — это обращение к говорящему за уточнениями, чтобы получить дополнительные факты, уточнить смысл отдельных высказываний. </a:t>
            </a:r>
            <a:endParaRPr lang="ru-RU" dirty="0" smtClean="0"/>
          </a:p>
          <a:p>
            <a:r>
              <a:rPr lang="ru-RU" dirty="0" smtClean="0"/>
              <a:t>Приём </a:t>
            </a:r>
            <a:r>
              <a:rPr lang="ru-RU" b="1" dirty="0"/>
              <a:t>перефразирования</a:t>
            </a:r>
            <a:r>
              <a:rPr lang="ru-RU" dirty="0"/>
              <a:t> состоит в передаче высказывания говорящего в другой форме. Разновидностью перефразирования является </a:t>
            </a:r>
            <a:r>
              <a:rPr lang="ru-RU" i="1" dirty="0" err="1"/>
              <a:t>резюмирование</a:t>
            </a:r>
            <a:r>
              <a:rPr lang="ru-RU" dirty="0"/>
              <a:t>, как бы </a:t>
            </a:r>
            <a:r>
              <a:rPr lang="ru-RU" dirty="0" err="1"/>
              <a:t>подытоживание</a:t>
            </a:r>
            <a:r>
              <a:rPr lang="ru-RU" dirty="0"/>
              <a:t> услышанного</a:t>
            </a:r>
            <a:r>
              <a:rPr lang="ru-RU" dirty="0" smtClean="0"/>
              <a:t>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66302382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Приём </a:t>
            </a:r>
            <a:r>
              <a:rPr lang="ru-RU" b="1" dirty="0"/>
              <a:t>выражения чувств </a:t>
            </a:r>
            <a:r>
              <a:rPr lang="ru-RU" dirty="0"/>
              <a:t>состоит в реакции слушающего на эмоциональное состояние </a:t>
            </a:r>
            <a:r>
              <a:rPr lang="ru-RU" dirty="0" smtClean="0"/>
              <a:t>говорящего:</a:t>
            </a:r>
          </a:p>
          <a:p>
            <a:pPr lvl="1"/>
            <a:r>
              <a:rPr lang="ru-RU" dirty="0"/>
              <a:t>уловить эмоциональную окраску </a:t>
            </a:r>
            <a:r>
              <a:rPr lang="ru-RU" dirty="0" smtClean="0"/>
              <a:t>высказанных </a:t>
            </a:r>
            <a:r>
              <a:rPr lang="ru-RU" dirty="0"/>
              <a:t>идей, их значение для другого человека, понять, что означает для собеседника высказанное и какие чувства при этом он испытывает.</a:t>
            </a:r>
          </a:p>
        </p:txBody>
      </p:sp>
    </p:spTree>
    <p:extLst>
      <p:ext uri="{BB962C8B-B14F-4D97-AF65-F5344CB8AC3E}">
        <p14:creationId xmlns="" xmlns:p14="http://schemas.microsoft.com/office/powerpoint/2010/main" val="47084229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Этап обучения умениям глобального слушания.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354013">
              <a:buNone/>
            </a:pPr>
            <a:r>
              <a:rPr lang="ru-RU" b="1" dirty="0" smtClean="0"/>
              <a:t>Формируемые умения:</a:t>
            </a:r>
          </a:p>
          <a:p>
            <a:r>
              <a:rPr lang="ru-RU" dirty="0" smtClean="0"/>
              <a:t>на </a:t>
            </a:r>
            <a:r>
              <a:rPr lang="ru-RU" dirty="0"/>
              <a:t>стадии прогнозирования – умение предположить тему, </a:t>
            </a:r>
            <a:r>
              <a:rPr lang="ru-RU" dirty="0" err="1"/>
              <a:t>подтемы</a:t>
            </a:r>
            <a:r>
              <a:rPr lang="ru-RU" dirty="0"/>
              <a:t>, отдельные факты, детали по заголовку текста, предварительной беседе, началу </a:t>
            </a:r>
            <a:r>
              <a:rPr lang="ru-RU" dirty="0" smtClean="0"/>
              <a:t>текста;</a:t>
            </a:r>
          </a:p>
          <a:p>
            <a:r>
              <a:rPr lang="ru-RU" dirty="0" smtClean="0"/>
              <a:t>на </a:t>
            </a:r>
            <a:r>
              <a:rPr lang="ru-RU" dirty="0"/>
              <a:t>стадии смыслового анализа – умение выявлять тему, </a:t>
            </a:r>
            <a:r>
              <a:rPr lang="ru-RU" dirty="0" err="1"/>
              <a:t>подтему</a:t>
            </a:r>
            <a:r>
              <a:rPr lang="ru-RU" dirty="0"/>
              <a:t>, общий смысл </a:t>
            </a:r>
            <a:r>
              <a:rPr lang="ru-RU" dirty="0" smtClean="0"/>
              <a:t>услышанного;</a:t>
            </a:r>
          </a:p>
          <a:p>
            <a:r>
              <a:rPr lang="ru-RU" dirty="0" smtClean="0"/>
              <a:t>на </a:t>
            </a:r>
            <a:r>
              <a:rPr lang="ru-RU" dirty="0"/>
              <a:t>стадии компрессии и интерпретации – умение соотносить получаемую информацию с воспринятой, устанавливать связь между отдельными фактами в получаемой информации, объединять отдельные факты в получаемой информации в более крупные смысловые блоки, соотносить новую информацию с ранее известной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6072582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58175" cy="796925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 smtClean="0"/>
              <a:t>Задачи, продукты реализации проекта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88" y="928688"/>
            <a:ext cx="8572500" cy="5572125"/>
          </a:xfrm>
        </p:spPr>
        <p:txBody>
          <a:bodyPr rtlCol="0">
            <a:normAutofit/>
          </a:bodyPr>
          <a:lstStyle/>
          <a:p>
            <a:pPr algn="just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z="2200" b="1" dirty="0" smtClean="0"/>
          </a:p>
          <a:p>
            <a:pPr algn="just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z="2200" b="1" dirty="0" smtClean="0"/>
          </a:p>
          <a:p>
            <a:pPr algn="just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z="2200" b="1" dirty="0" smtClean="0"/>
          </a:p>
          <a:p>
            <a:pPr algn="just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z="2200" b="1" dirty="0" smtClean="0"/>
          </a:p>
          <a:p>
            <a:pPr algn="just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z="2200" b="1" dirty="0" smtClean="0"/>
          </a:p>
          <a:p>
            <a:pPr algn="just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z="2200" b="1" dirty="0" smtClean="0"/>
          </a:p>
          <a:p>
            <a:pPr algn="just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200" b="1" dirty="0" smtClean="0"/>
              <a:t>Задачи: </a:t>
            </a:r>
            <a:endParaRPr lang="ru-RU" sz="2200" dirty="0" smtClean="0"/>
          </a:p>
          <a:p>
            <a:pPr marL="514350" indent="-514350" algn="just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z="2200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i="1" dirty="0" smtClean="0">
              <a:solidFill>
                <a:srgbClr val="FF0000"/>
              </a:solidFill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500063" y="857250"/>
          <a:ext cx="8104385" cy="4483651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3999929"/>
                <a:gridCol w="4104456"/>
              </a:tblGrid>
              <a:tr h="549523">
                <a:tc>
                  <a:txBody>
                    <a:bodyPr/>
                    <a:lstStyle/>
                    <a:p>
                      <a:r>
                        <a:rPr lang="ru-RU" dirty="0" smtClean="0"/>
                        <a:t>Задачи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Продукты</a:t>
                      </a:r>
                      <a:endParaRPr lang="ru-RU" dirty="0"/>
                    </a:p>
                  </a:txBody>
                  <a:tcPr/>
                </a:tc>
              </a:tr>
              <a:tr h="230799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/>
                        <a:t>Проектирование </a:t>
                      </a:r>
                      <a:r>
                        <a:rPr lang="ru-RU" sz="1800" b="1" dirty="0" smtClean="0"/>
                        <a:t>методических разработок </a:t>
                      </a:r>
                      <a:r>
                        <a:rPr lang="ru-RU" sz="1800" dirty="0" smtClean="0"/>
                        <a:t>(разница между учебной и речевой деятельностью):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ru-RU" sz="1800" dirty="0" smtClean="0"/>
                        <a:t> модули рабочей программы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ru-RU" sz="1800" dirty="0" smtClean="0"/>
                        <a:t> упорядочение деятельности по совершенствованию речевой деятельности (матричная структура)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ru-RU" sz="1800" dirty="0" smtClean="0"/>
                        <a:t> разделение предметных и </a:t>
                      </a:r>
                      <a:r>
                        <a:rPr lang="ru-RU" sz="1800" dirty="0" err="1" smtClean="0"/>
                        <a:t>метапредметных</a:t>
                      </a:r>
                      <a:r>
                        <a:rPr lang="ru-RU" sz="1800" dirty="0" smtClean="0"/>
                        <a:t> результатов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>
                        <a:buFont typeface="+mj-lt"/>
                        <a:buAutoNum type="arabicPeriod"/>
                      </a:pPr>
                      <a:r>
                        <a:rPr lang="ru-RU" dirty="0" smtClean="0"/>
                        <a:t> описание </a:t>
                      </a:r>
                      <a:r>
                        <a:rPr lang="ru-RU" u="sng" dirty="0" smtClean="0"/>
                        <a:t>контрольных мероприятий </a:t>
                      </a:r>
                      <a:r>
                        <a:rPr lang="ru-RU" dirty="0" smtClean="0"/>
                        <a:t>по оцениванию результатов</a:t>
                      </a:r>
                    </a:p>
                    <a:p>
                      <a:pPr marL="342900" indent="-342900">
                        <a:buFont typeface="+mj-lt"/>
                        <a:buAutoNum type="arabicPeriod"/>
                      </a:pPr>
                      <a:r>
                        <a:rPr lang="ru-RU" baseline="0" dirty="0" smtClean="0"/>
                        <a:t> описание </a:t>
                      </a:r>
                      <a:r>
                        <a:rPr lang="ru-RU" u="sng" baseline="0" dirty="0" smtClean="0"/>
                        <a:t>учебных ситуаций</a:t>
                      </a:r>
                      <a:r>
                        <a:rPr lang="ru-RU" baseline="0" dirty="0" smtClean="0"/>
                        <a:t>, в ходе которых формируется ожидаемый результат, включая дидактику</a:t>
                      </a:r>
                    </a:p>
                    <a:p>
                      <a:pPr marL="342900" indent="-342900">
                        <a:buFont typeface="+mj-lt"/>
                        <a:buAutoNum type="arabicPeriod"/>
                      </a:pPr>
                      <a:r>
                        <a:rPr lang="ru-RU" u="sng" baseline="0" dirty="0" smtClean="0"/>
                        <a:t>модули</a:t>
                      </a:r>
                      <a:r>
                        <a:rPr lang="ru-RU" baseline="0" dirty="0" smtClean="0"/>
                        <a:t> рабочей программы</a:t>
                      </a:r>
                    </a:p>
                  </a:txBody>
                  <a:tcPr/>
                </a:tc>
              </a:tr>
              <a:tr h="1373808"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Методические рекомендации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aseline="0" dirty="0" smtClean="0"/>
                        <a:t>примерная </a:t>
                      </a:r>
                      <a:r>
                        <a:rPr lang="ru-RU" u="sng" baseline="0" dirty="0" smtClean="0"/>
                        <a:t>матрица</a:t>
                      </a:r>
                      <a:r>
                        <a:rPr lang="ru-RU" baseline="0" dirty="0" smtClean="0"/>
                        <a:t> по совершенствованию речевой деятельности с типами заданий, уровнями сформированности</a:t>
                      </a:r>
                      <a:endParaRPr lang="ru-RU" b="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Этап обучения умениям детального </a:t>
            </a:r>
            <a:r>
              <a:rPr lang="ru-RU" dirty="0" smtClean="0"/>
              <a:t>слушания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97152"/>
          </a:xfrm>
        </p:spPr>
        <p:txBody>
          <a:bodyPr>
            <a:normAutofit fontScale="70000" lnSpcReduction="20000"/>
          </a:bodyPr>
          <a:lstStyle/>
          <a:p>
            <a:pPr marL="0" indent="354013" algn="just">
              <a:buNone/>
            </a:pPr>
            <a:r>
              <a:rPr lang="ru-RU" b="1" dirty="0" smtClean="0"/>
              <a:t>Формируемые умения:</a:t>
            </a:r>
          </a:p>
          <a:p>
            <a:pPr algn="just"/>
            <a:r>
              <a:rPr lang="ru-RU" dirty="0" smtClean="0"/>
              <a:t>умение </a:t>
            </a:r>
            <a:r>
              <a:rPr lang="ru-RU" dirty="0"/>
              <a:t>понять структуру </a:t>
            </a:r>
            <a:r>
              <a:rPr lang="ru-RU" dirty="0" smtClean="0"/>
              <a:t>текста,</a:t>
            </a:r>
          </a:p>
          <a:p>
            <a:pPr algn="just"/>
            <a:r>
              <a:rPr lang="ru-RU" dirty="0" smtClean="0"/>
              <a:t>умение </a:t>
            </a:r>
            <a:r>
              <a:rPr lang="ru-RU" dirty="0"/>
              <a:t>выделять смысловые блоки в </a:t>
            </a:r>
            <a:r>
              <a:rPr lang="ru-RU" dirty="0" smtClean="0"/>
              <a:t>сообщении, устанавливать </a:t>
            </a:r>
            <a:r>
              <a:rPr lang="ru-RU" dirty="0"/>
              <a:t>смысловые связи между информационными </a:t>
            </a:r>
            <a:r>
              <a:rPr lang="ru-RU" dirty="0" smtClean="0"/>
              <a:t>блоками:</a:t>
            </a:r>
          </a:p>
          <a:p>
            <a:pPr lvl="1" algn="just"/>
            <a:r>
              <a:rPr lang="ru-RU" dirty="0" smtClean="0"/>
              <a:t>определять </a:t>
            </a:r>
            <a:r>
              <a:rPr lang="ru-RU" dirty="0"/>
              <a:t>ключевые слова, несущие основную информацию в содержании </a:t>
            </a:r>
            <a:r>
              <a:rPr lang="ru-RU" dirty="0" smtClean="0"/>
              <a:t>текста,</a:t>
            </a:r>
          </a:p>
          <a:p>
            <a:pPr lvl="1" algn="just"/>
            <a:r>
              <a:rPr lang="ru-RU" dirty="0" smtClean="0"/>
              <a:t>способы </a:t>
            </a:r>
            <a:r>
              <a:rPr lang="ru-RU" dirty="0"/>
              <a:t>перехода от одной части к </a:t>
            </a:r>
            <a:r>
              <a:rPr lang="ru-RU" dirty="0" smtClean="0"/>
              <a:t>другой,</a:t>
            </a:r>
          </a:p>
          <a:p>
            <a:pPr algn="just"/>
            <a:r>
              <a:rPr lang="ru-RU" dirty="0" smtClean="0"/>
              <a:t>умение </a:t>
            </a:r>
            <a:r>
              <a:rPr lang="ru-RU" dirty="0"/>
              <a:t>выделять детали, особенности языкового оформления текста, служащие раскрытию авторского </a:t>
            </a:r>
            <a:r>
              <a:rPr lang="ru-RU" dirty="0" smtClean="0"/>
              <a:t>замысла,</a:t>
            </a:r>
          </a:p>
          <a:p>
            <a:pPr algn="just"/>
            <a:r>
              <a:rPr lang="ru-RU" dirty="0" smtClean="0"/>
              <a:t>выделять </a:t>
            </a:r>
            <a:r>
              <a:rPr lang="ru-RU" dirty="0"/>
              <a:t>в сообщении главное-второстепенное, </a:t>
            </a:r>
            <a:r>
              <a:rPr lang="ru-RU" dirty="0" smtClean="0"/>
              <a:t>известное-неизвестное,</a:t>
            </a:r>
          </a:p>
          <a:p>
            <a:pPr algn="just"/>
            <a:r>
              <a:rPr lang="ru-RU" dirty="0" smtClean="0"/>
              <a:t>соотносить </a:t>
            </a:r>
            <a:r>
              <a:rPr lang="ru-RU" dirty="0"/>
              <a:t>реальное содержание текста с его темой и коммуникативной </a:t>
            </a:r>
            <a:r>
              <a:rPr lang="ru-RU" dirty="0" smtClean="0"/>
              <a:t>задачей,</a:t>
            </a:r>
          </a:p>
          <a:p>
            <a:pPr algn="just"/>
            <a:r>
              <a:rPr lang="ru-RU" dirty="0" smtClean="0"/>
              <a:t>совмещать </a:t>
            </a:r>
            <a:r>
              <a:rPr lang="ru-RU" dirty="0"/>
              <a:t>слушание с несложной </a:t>
            </a:r>
            <a:r>
              <a:rPr lang="ru-RU" dirty="0" err="1"/>
              <a:t>мнемической</a:t>
            </a:r>
            <a:r>
              <a:rPr lang="ru-RU" dirty="0"/>
              <a:t> и логико-смысловой деятельностью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421932248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Этап обучения умениям критического </a:t>
            </a:r>
            <a:r>
              <a:rPr lang="ru-RU" dirty="0" smtClean="0"/>
              <a:t>слушания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354013">
              <a:buNone/>
            </a:pPr>
            <a:r>
              <a:rPr lang="ru-RU" b="1" dirty="0" smtClean="0"/>
              <a:t>Формируемые умения</a:t>
            </a:r>
            <a:r>
              <a:rPr lang="ru-RU" dirty="0" smtClean="0"/>
              <a:t>:</a:t>
            </a:r>
          </a:p>
          <a:p>
            <a:r>
              <a:rPr lang="ru-RU" dirty="0" smtClean="0"/>
              <a:t>на </a:t>
            </a:r>
            <a:r>
              <a:rPr lang="ru-RU" dirty="0"/>
              <a:t>стадии прогнозирования – умения предположить точку зрения автора, цель </a:t>
            </a:r>
            <a:r>
              <a:rPr lang="ru-RU" dirty="0" smtClean="0"/>
              <a:t>сообщения;</a:t>
            </a:r>
          </a:p>
          <a:p>
            <a:r>
              <a:rPr lang="ru-RU" dirty="0" smtClean="0"/>
              <a:t>на </a:t>
            </a:r>
            <a:r>
              <a:rPr lang="ru-RU" dirty="0"/>
              <a:t>стадии смыслового анализа – умения определять цель сообщения, определять главную мысль, точку зрения автора, определять концепцию, излагаемую в </a:t>
            </a:r>
            <a:r>
              <a:rPr lang="ru-RU" dirty="0" smtClean="0"/>
              <a:t>сообщении;</a:t>
            </a:r>
          </a:p>
          <a:p>
            <a:r>
              <a:rPr lang="ru-RU" dirty="0" smtClean="0"/>
              <a:t>на </a:t>
            </a:r>
            <a:r>
              <a:rPr lang="ru-RU" dirty="0"/>
              <a:t>стадии компрессии и интерпретации – умения обобщать, делать выводы, устанавливать собственное отношение к воспринимаемой информации, оценивать сообщение с точки зрения его информативной значимости, </a:t>
            </a:r>
            <a:r>
              <a:rPr lang="ru-RU" dirty="0" err="1"/>
              <a:t>проблемности</a:t>
            </a:r>
            <a:r>
              <a:rPr lang="ru-RU" dirty="0"/>
              <a:t>, соответствия интересам слушающего.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425653921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>
            <a:noAutofit/>
          </a:bodyPr>
          <a:lstStyle/>
          <a:p>
            <a:r>
              <a:rPr lang="ru-RU" sz="3200" b="1" dirty="0" smtClean="0"/>
              <a:t>Виды учебной работы при обучении </a:t>
            </a:r>
            <a:r>
              <a:rPr lang="ru-RU" sz="3200" b="1" dirty="0" err="1" smtClean="0"/>
              <a:t>аудированию</a:t>
            </a:r>
            <a:r>
              <a:rPr lang="ru-RU" sz="3200" b="1" dirty="0" smtClean="0"/>
              <a:t>:</a:t>
            </a:r>
            <a:endParaRPr lang="ru-RU" sz="32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472608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/>
              <a:t>Обсуждение</a:t>
            </a:r>
          </a:p>
          <a:p>
            <a:r>
              <a:rPr lang="ru-RU" dirty="0" smtClean="0"/>
              <a:t> практическая работа,</a:t>
            </a:r>
          </a:p>
          <a:p>
            <a:r>
              <a:rPr lang="ru-RU" dirty="0" smtClean="0"/>
              <a:t>Беседа,</a:t>
            </a:r>
          </a:p>
          <a:p>
            <a:r>
              <a:rPr lang="ru-RU" dirty="0" smtClean="0"/>
              <a:t>пересказ,</a:t>
            </a:r>
          </a:p>
          <a:p>
            <a:r>
              <a:rPr lang="ru-RU" dirty="0" smtClean="0"/>
              <a:t>ответы </a:t>
            </a:r>
            <a:r>
              <a:rPr lang="ru-RU" dirty="0"/>
              <a:t>на </a:t>
            </a:r>
            <a:r>
              <a:rPr lang="ru-RU" dirty="0" smtClean="0"/>
              <a:t>вопросы,</a:t>
            </a:r>
          </a:p>
          <a:p>
            <a:r>
              <a:rPr lang="ru-RU" dirty="0" smtClean="0"/>
              <a:t>риторический анализ </a:t>
            </a:r>
            <a:r>
              <a:rPr lang="ru-RU" dirty="0"/>
              <a:t>устных </a:t>
            </a:r>
            <a:r>
              <a:rPr lang="ru-RU" dirty="0" smtClean="0"/>
              <a:t>текстов,</a:t>
            </a:r>
          </a:p>
          <a:p>
            <a:r>
              <a:rPr lang="ru-RU" dirty="0" smtClean="0"/>
              <a:t>составление плана,</a:t>
            </a:r>
          </a:p>
          <a:p>
            <a:r>
              <a:rPr lang="ru-RU" dirty="0" smtClean="0"/>
              <a:t>упражнения,</a:t>
            </a:r>
          </a:p>
          <a:p>
            <a:r>
              <a:rPr lang="ru-RU" dirty="0" smtClean="0"/>
              <a:t>инструктаж,</a:t>
            </a:r>
          </a:p>
          <a:p>
            <a:r>
              <a:rPr lang="ru-RU" dirty="0" smtClean="0"/>
              <a:t>работа </a:t>
            </a:r>
            <a:r>
              <a:rPr lang="ru-RU" dirty="0"/>
              <a:t>с алгоритмами, схемами и смысловыми </a:t>
            </a:r>
            <a:r>
              <a:rPr lang="ru-RU" dirty="0" smtClean="0"/>
              <a:t>опорами,</a:t>
            </a:r>
          </a:p>
          <a:p>
            <a:r>
              <a:rPr lang="ru-RU" dirty="0" smtClean="0"/>
              <a:t>решение </a:t>
            </a:r>
            <a:r>
              <a:rPr lang="ru-RU" dirty="0"/>
              <a:t>риторических </a:t>
            </a:r>
            <a:r>
              <a:rPr lang="ru-RU" dirty="0" smtClean="0"/>
              <a:t>задач,</a:t>
            </a:r>
          </a:p>
          <a:p>
            <a:r>
              <a:rPr lang="ru-RU" dirty="0" smtClean="0"/>
              <a:t>наблюдение </a:t>
            </a:r>
            <a:r>
              <a:rPr lang="ru-RU" dirty="0"/>
              <a:t>за образцами звучащей </a:t>
            </a:r>
            <a:r>
              <a:rPr lang="ru-RU" dirty="0" smtClean="0"/>
              <a:t>речи,</a:t>
            </a:r>
          </a:p>
          <a:p>
            <a:r>
              <a:rPr lang="ru-RU" dirty="0" smtClean="0"/>
              <a:t>работа </a:t>
            </a:r>
            <a:r>
              <a:rPr lang="ru-RU"/>
              <a:t>с </a:t>
            </a:r>
            <a:r>
              <a:rPr lang="ru-RU" smtClean="0"/>
              <a:t>иллюстрациями.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6409528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63" y="285750"/>
            <a:ext cx="8286750" cy="714375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i="1" dirty="0" smtClean="0"/>
              <a:t>Модуль</a:t>
            </a:r>
            <a:r>
              <a:rPr lang="ru-RU" i="1" dirty="0" smtClean="0"/>
              <a:t>  -</a:t>
            </a:r>
            <a:br>
              <a:rPr lang="ru-RU" i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500" y="857250"/>
            <a:ext cx="8115300" cy="5268913"/>
          </a:xfrm>
        </p:spPr>
        <p:txBody>
          <a:bodyPr rtlCol="0">
            <a:normAutofit fontScale="92500" lnSpcReduction="20000"/>
          </a:bodyPr>
          <a:lstStyle/>
          <a:p>
            <a:pPr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i="1" dirty="0" smtClean="0"/>
              <a:t>организационно-содержательная единица образовательной программы, имеющая определённую логическую завершённость по отношению к результатам образования </a:t>
            </a:r>
          </a:p>
          <a:p>
            <a:pPr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i="1" dirty="0" smtClean="0"/>
          </a:p>
          <a:p>
            <a:pPr algn="just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i="1" dirty="0" smtClean="0"/>
              <a:t>модуль</a:t>
            </a:r>
            <a:r>
              <a:rPr lang="ru-RU" i="1" dirty="0" smtClean="0"/>
              <a:t> = </a:t>
            </a:r>
            <a:r>
              <a:rPr lang="ru-RU" b="1" i="1" dirty="0" smtClean="0"/>
              <a:t>обучение</a:t>
            </a:r>
            <a:r>
              <a:rPr lang="ru-RU" i="1" dirty="0" smtClean="0"/>
              <a:t>, направленное на достижение конкретного образовательного результата (группы результатов) </a:t>
            </a:r>
          </a:p>
          <a:p>
            <a:pPr algn="just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i="1" dirty="0" smtClean="0"/>
          </a:p>
          <a:p>
            <a:pPr algn="just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i="1" dirty="0" smtClean="0"/>
              <a:t>	Модуль будет </a:t>
            </a:r>
            <a:r>
              <a:rPr lang="ru-RU" i="1" dirty="0" smtClean="0"/>
              <a:t>выглядеть как описание нескольких учебных ситуаций + контрольное </a:t>
            </a:r>
            <a:r>
              <a:rPr lang="ru-RU" i="1" dirty="0" smtClean="0"/>
              <a:t>мероприятие.</a:t>
            </a:r>
            <a:endParaRPr lang="ru-RU" i="1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>
            <a:spLocks noGrp="1"/>
          </p:cNvSpPr>
          <p:nvPr>
            <p:ph type="title"/>
          </p:nvPr>
        </p:nvSpPr>
        <p:spPr>
          <a:xfrm>
            <a:off x="457200" y="188913"/>
            <a:ext cx="8147050" cy="360362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sz="3200" u="sng" smtClean="0"/>
              <a:t/>
            </a:r>
            <a:br>
              <a:rPr lang="ru-RU" sz="3200" u="sng" smtClean="0"/>
            </a:br>
            <a:r>
              <a:rPr lang="ru-RU" sz="3200" b="1" smtClean="0"/>
              <a:t>Описание модуля включает в себя: </a:t>
            </a:r>
            <a:r>
              <a:rPr lang="ru-RU" sz="3200" smtClean="0"/>
              <a:t/>
            </a:r>
            <a:br>
              <a:rPr lang="ru-RU" sz="3200" smtClean="0"/>
            </a:br>
            <a:endParaRPr lang="ru-RU" sz="3200" smtClean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288" y="692150"/>
            <a:ext cx="8462962" cy="5880100"/>
          </a:xfrm>
        </p:spPr>
        <p:txBody>
          <a:bodyPr rtlCol="0">
            <a:normAutofit fontScale="250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/>
          </a:p>
          <a:p>
            <a:pPr algn="just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6800" dirty="0"/>
              <a:t>Указание </a:t>
            </a:r>
            <a:r>
              <a:rPr lang="ru-RU" sz="6800" dirty="0" smtClean="0"/>
              <a:t> образовательного результата, на формирование которого направлен  модуль </a:t>
            </a:r>
            <a:r>
              <a:rPr lang="ru-RU" sz="6800" dirty="0"/>
              <a:t>учебной программы </a:t>
            </a:r>
            <a:r>
              <a:rPr lang="ru-RU" sz="6800" dirty="0" smtClean="0"/>
              <a:t>(в терминологии стандарта);</a:t>
            </a:r>
          </a:p>
          <a:p>
            <a:pPr algn="just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z="6800" dirty="0" smtClean="0"/>
          </a:p>
          <a:p>
            <a:pPr algn="just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6800" dirty="0" smtClean="0"/>
              <a:t>Указание конкретизированного образовательного результата (в чем проявляется этот результат у  учеников </a:t>
            </a:r>
            <a:r>
              <a:rPr lang="ru-RU" sz="6800" dirty="0" smtClean="0"/>
              <a:t>5-6 </a:t>
            </a:r>
            <a:r>
              <a:rPr lang="ru-RU" sz="6800" dirty="0" smtClean="0"/>
              <a:t>класса);</a:t>
            </a:r>
          </a:p>
          <a:p>
            <a:pPr algn="just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6800" dirty="0" smtClean="0"/>
              <a:t>Кол-во </a:t>
            </a:r>
            <a:r>
              <a:rPr lang="ru-RU" sz="6800" dirty="0"/>
              <a:t>часов </a:t>
            </a:r>
            <a:r>
              <a:rPr lang="ru-RU" sz="6800" dirty="0" smtClean="0"/>
              <a:t>реализации модуля;</a:t>
            </a:r>
          </a:p>
          <a:p>
            <a:pPr algn="just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z="6800" dirty="0"/>
          </a:p>
          <a:p>
            <a:pPr algn="just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6800" dirty="0" smtClean="0"/>
              <a:t>Темы (разделы) курса русского языка, на материале которых формируется ожидаемый результат, примерные сроки реализации модуля;</a:t>
            </a:r>
          </a:p>
          <a:p>
            <a:pPr algn="just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z="6800" dirty="0"/>
          </a:p>
          <a:p>
            <a:pPr algn="just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6800" dirty="0" smtClean="0"/>
              <a:t>Описание контрольного </a:t>
            </a:r>
            <a:r>
              <a:rPr lang="ru-RU" sz="6800" dirty="0"/>
              <a:t>мероприятия по итогам реализации </a:t>
            </a:r>
            <a:r>
              <a:rPr lang="ru-RU" sz="6800" dirty="0" smtClean="0"/>
              <a:t>модуля (объект оценивания, тех.задание ученикам по подготовке объекта оценивания, критерии и параметры оценки, процедура оценивания, дидактические материалы оценивания);</a:t>
            </a:r>
          </a:p>
          <a:p>
            <a:pPr algn="just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z="6800" dirty="0"/>
          </a:p>
          <a:p>
            <a:pPr algn="just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6800" dirty="0" smtClean="0"/>
              <a:t>Программа </a:t>
            </a:r>
            <a:r>
              <a:rPr lang="ru-RU" sz="6800" dirty="0"/>
              <a:t>модуля по этапам реализации модуля (в структуре </a:t>
            </a:r>
            <a:r>
              <a:rPr lang="ru-RU" sz="6800" dirty="0" smtClean="0"/>
              <a:t>рабочей </a:t>
            </a:r>
            <a:r>
              <a:rPr lang="ru-RU" sz="6800" dirty="0"/>
              <a:t>программы</a:t>
            </a:r>
            <a:r>
              <a:rPr lang="ru-RU" sz="6800" dirty="0" smtClean="0"/>
              <a:t>);</a:t>
            </a:r>
          </a:p>
          <a:p>
            <a:pPr algn="just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z="6800" dirty="0" smtClean="0"/>
          </a:p>
          <a:p>
            <a:pPr algn="just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6800" dirty="0" smtClean="0"/>
              <a:t>Дидактические </a:t>
            </a:r>
            <a:r>
              <a:rPr lang="ru-RU" sz="6800" dirty="0"/>
              <a:t>и другие материалы по достижению образовательного результата в рамках модуля (описание </a:t>
            </a:r>
            <a:r>
              <a:rPr lang="ru-RU" sz="6800" dirty="0" smtClean="0"/>
              <a:t>учебных ситуаций, заданий</a:t>
            </a:r>
            <a:r>
              <a:rPr lang="ru-RU" sz="6800" dirty="0"/>
              <a:t>, тексты, способы и материалы текущего оценивания, другое) </a:t>
            </a:r>
            <a:endParaRPr lang="ru-RU" sz="6800" dirty="0" smtClean="0"/>
          </a:p>
          <a:p>
            <a:pPr algn="just" eaLnBrk="1" fontAlgn="auto" hangingPunct="1">
              <a:spcAft>
                <a:spcPts val="0"/>
              </a:spcAft>
              <a:buFont typeface="Arial" charset="0"/>
              <a:buNone/>
              <a:defRPr/>
            </a:pPr>
            <a:endParaRPr lang="ru-RU" sz="6800" dirty="0" smtClean="0"/>
          </a:p>
          <a:p>
            <a:pPr algn="just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6800" b="1" dirty="0" smtClean="0"/>
              <a:t>Логика разработки модуля = логика проектирования ООП согласно ФГОС:</a:t>
            </a:r>
          </a:p>
          <a:p>
            <a:pPr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6800" b="1" dirty="0" smtClean="0"/>
              <a:t>от результата к педагогическим средствам и</a:t>
            </a:r>
          </a:p>
          <a:p>
            <a:pPr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6800" b="1" dirty="0" smtClean="0"/>
              <a:t>условиям реализации образовательного процесса.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sz="6800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sz="6800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z="6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Описание учебной ситуации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67544" y="1556792"/>
            <a:ext cx="8229600" cy="4525963"/>
          </a:xfrm>
        </p:spPr>
        <p:txBody>
          <a:bodyPr>
            <a:normAutofit fontScale="92500" lnSpcReduction="1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Конкретизированный образовательный результат, на достижение которого направлена ситуация.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Этапы («шаги») учебной ситуации, содержащие указание на задачи этапа, действия педагога и деятельность учащихся.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Дидактические материалы для реализации всех этапов учебной ситуации.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Методы (способы, приёмы) оценки эффективности учебной ситуации.</a:t>
            </a:r>
          </a:p>
          <a:p>
            <a:pPr marL="514350" indent="-514350">
              <a:buFont typeface="+mj-lt"/>
              <a:buAutoNum type="arabicPeriod"/>
            </a:pP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ru-RU" sz="2800" b="1" dirty="0" smtClean="0"/>
              <a:t>Предметные результаты </a:t>
            </a:r>
            <a:r>
              <a:rPr lang="ru-RU" sz="2800" b="1" dirty="0" err="1" smtClean="0"/>
              <a:t>деятельностного</a:t>
            </a:r>
            <a:r>
              <a:rPr lang="ru-RU" sz="2800" b="1" dirty="0" smtClean="0"/>
              <a:t> типа</a:t>
            </a:r>
            <a:br>
              <a:rPr lang="ru-RU" sz="2800" b="1" dirty="0" smtClean="0"/>
            </a:br>
            <a:r>
              <a:rPr lang="ru-RU" sz="2800" b="1" dirty="0" smtClean="0"/>
              <a:t>(по русскому языку), над которыми предлагается поработать в проекте</a:t>
            </a:r>
          </a:p>
        </p:txBody>
      </p:sp>
      <p:sp>
        <p:nvSpPr>
          <p:cNvPr id="11267" name="Содержимое 2"/>
          <p:cNvSpPr>
            <a:spLocks noGrp="1"/>
          </p:cNvSpPr>
          <p:nvPr>
            <p:ph idx="1"/>
          </p:nvPr>
        </p:nvSpPr>
        <p:spPr>
          <a:xfrm>
            <a:off x="428625" y="1785938"/>
            <a:ext cx="8258175" cy="4667250"/>
          </a:xfrm>
        </p:spPr>
        <p:txBody>
          <a:bodyPr>
            <a:normAutofit/>
          </a:bodyPr>
          <a:lstStyle/>
          <a:p>
            <a:r>
              <a:rPr lang="ru-RU" sz="1800" b="1" i="1" dirty="0" smtClean="0"/>
              <a:t>Аудирование</a:t>
            </a:r>
            <a:endParaRPr lang="ru-RU" sz="1800" b="1" dirty="0" smtClean="0"/>
          </a:p>
          <a:p>
            <a:pPr algn="just">
              <a:buFont typeface="Arial" charset="0"/>
              <a:buNone/>
            </a:pPr>
            <a:r>
              <a:rPr lang="ru-RU" sz="1800" dirty="0" smtClean="0"/>
              <a:t>	- научить различным видам аудирования (с полным пониманием </a:t>
            </a:r>
            <a:r>
              <a:rPr lang="ru-RU" sz="1800" dirty="0" err="1" smtClean="0"/>
              <a:t>аудиотекста</a:t>
            </a:r>
            <a:r>
              <a:rPr lang="ru-RU" sz="1800" dirty="0" smtClean="0"/>
              <a:t>, с пониманием основного содержания, с выборочным извлечением </a:t>
            </a:r>
            <a:r>
              <a:rPr lang="ru-RU" sz="1800" dirty="0" smtClean="0"/>
              <a:t>информации, с оценкой информации, содержащейся в тексте); </a:t>
            </a:r>
            <a:r>
              <a:rPr lang="ru-RU" sz="1800" dirty="0" smtClean="0"/>
              <a:t>передавать содержание </a:t>
            </a:r>
            <a:r>
              <a:rPr lang="ru-RU" sz="1800" dirty="0" err="1" smtClean="0"/>
              <a:t>аудиотекста</a:t>
            </a:r>
            <a:r>
              <a:rPr lang="ru-RU" sz="1800" dirty="0" smtClean="0"/>
              <a:t> в соответствии с заданной коммуникативной задачей в устной форме;</a:t>
            </a:r>
          </a:p>
          <a:p>
            <a:pPr algn="just"/>
            <a:r>
              <a:rPr lang="ru-RU" sz="1800" b="1" i="1" dirty="0" smtClean="0"/>
              <a:t>Говорение</a:t>
            </a:r>
            <a:endParaRPr lang="ru-RU" sz="1800" b="1" dirty="0" smtClean="0"/>
          </a:p>
          <a:p>
            <a:pPr algn="just">
              <a:buFont typeface="Arial" charset="0"/>
              <a:buNone/>
            </a:pPr>
            <a:r>
              <a:rPr lang="ru-RU" sz="1800" dirty="0" smtClean="0"/>
              <a:t>	- создавать устные монологические и диалогические высказывания (в том числе оценочного характера) на актуальные социально-культурные, нравственно-этические, бытовые, учебные темы</a:t>
            </a:r>
            <a:br>
              <a:rPr lang="ru-RU" sz="1800" dirty="0" smtClean="0"/>
            </a:br>
            <a:r>
              <a:rPr lang="ru-RU" sz="1800" dirty="0" smtClean="0"/>
              <a:t>(в том числе лингвистические, а также темы, связанные с содержанием других изучаемых учебных предметов) разной коммуникативной направленности в соответствии с целями и ситуацией общения (сообщение, небольшой доклад в ситуации учебно-научного общения, бытовой рассказ о событии, история, участие в беседе, споре</a:t>
            </a:r>
            <a:r>
              <a:rPr lang="ru-RU" sz="1800" dirty="0" smtClean="0"/>
              <a:t>).</a:t>
            </a:r>
            <a:endParaRPr lang="ru-RU" sz="1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115888"/>
            <a:ext cx="8258175" cy="439737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600" dirty="0"/>
              <a:t>Этапы работы:</a:t>
            </a: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179388" y="549275"/>
          <a:ext cx="8784976" cy="6155093"/>
        </p:xfrm>
        <a:graphic>
          <a:graphicData uri="http://schemas.openxmlformats.org/drawingml/2006/table">
            <a:tbl>
              <a:tblPr>
                <a:tableStyleId>{0505E3EF-67EA-436B-97B2-0124C06EBD24}</a:tableStyleId>
              </a:tblPr>
              <a:tblGrid>
                <a:gridCol w="300341"/>
                <a:gridCol w="1499983"/>
                <a:gridCol w="2736304"/>
                <a:gridCol w="1152128"/>
                <a:gridCol w="3096220"/>
              </a:tblGrid>
              <a:tr h="335861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/>
                        <a:t>№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7605" marR="2760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/>
                        <a:t>мероприятие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7605" marR="2760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/>
                        <a:t>тема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7605" marR="2760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ru-RU" sz="1400"/>
                        <a:t>Срок проведения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7605" marR="2760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/>
                        <a:t>Задание для педагогов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7605" marR="27605" marT="0" marB="0" anchor="ctr"/>
                </a:tc>
              </a:tr>
              <a:tr h="698525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/>
                        <a:t>1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7605" marR="27605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/>
                        <a:t>Установочный семинар </a:t>
                      </a: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7605" marR="27605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/>
                        <a:t>«Проблематика проекта. Обсуждение первичных</a:t>
                      </a:r>
                      <a:r>
                        <a:rPr lang="ru-RU" sz="1400" baseline="0" dirty="0" smtClean="0"/>
                        <a:t> замыслов</a:t>
                      </a:r>
                      <a:r>
                        <a:rPr lang="ru-RU" sz="1400" dirty="0" smtClean="0"/>
                        <a:t> продуктов проекта»</a:t>
                      </a:r>
                      <a:endParaRPr lang="ru-RU" sz="1100" dirty="0"/>
                    </a:p>
                  </a:txBody>
                  <a:tcPr marL="27605" marR="2760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/>
                        <a:t>28 апреля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7605" marR="27605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/>
                        <a:t>Осуществить</a:t>
                      </a:r>
                      <a:r>
                        <a:rPr lang="ru-RU" sz="1400" baseline="0" dirty="0" smtClean="0"/>
                        <a:t> выбор будущего проектного продукта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7605" marR="27605" marT="0" marB="0" anchor="ctr"/>
                </a:tc>
              </a:tr>
              <a:tr h="503461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/>
                        <a:t>2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7605" marR="27605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/>
                        <a:t>Самостоятельная работа педагогов</a:t>
                      </a: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7605" marR="27605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7605" marR="2760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/>
                        <a:t>май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7605" marR="27605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/>
                        <a:t>Знание теоретических аспектов работы над аудированием и говорением. Разработка продуктов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7605" marR="27605" marT="0" marB="0" anchor="ctr"/>
                </a:tc>
              </a:tr>
              <a:tr h="580628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/>
                        <a:t>3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7605" marR="27605" marT="0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15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dirty="0" smtClean="0"/>
                        <a:t>Проектно-аналитический семинар</a:t>
                      </a:r>
                      <a:endParaRPr lang="ru-RU" sz="1100" b="1" dirty="0" smtClean="0"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7605" marR="27605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/>
                        <a:t>«Доработка </a:t>
                      </a:r>
                      <a:r>
                        <a:rPr lang="ru-RU" sz="1400" dirty="0" smtClean="0"/>
                        <a:t>спроектированных</a:t>
                      </a:r>
                      <a:r>
                        <a:rPr lang="ru-RU" sz="1400" baseline="0" dirty="0" smtClean="0"/>
                        <a:t> продуктов</a:t>
                      </a:r>
                      <a:r>
                        <a:rPr lang="ru-RU" sz="1400" dirty="0" smtClean="0"/>
                        <a:t>»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7605" marR="2760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/>
                        <a:t>17 июня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7605" marR="27605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/>
                        <a:t>Обсуждение проектируемых</a:t>
                      </a:r>
                      <a:r>
                        <a:rPr lang="ru-RU" sz="1400" baseline="0" dirty="0" smtClean="0"/>
                        <a:t> модулей, дидактических материалов, матриц…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7605" marR="27605" marT="0" marB="0" anchor="ctr"/>
                </a:tc>
              </a:tr>
              <a:tr h="46670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/>
                        <a:t>4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7605" marR="27605" marT="0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15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Самостоятельная работа педагогов</a:t>
                      </a:r>
                    </a:p>
                  </a:txBody>
                  <a:tcPr marL="27605" marR="27605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7605" marR="2760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/>
                        <a:t>Июль-август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7605" marR="27605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/>
                        <a:t>Доработка модулей, матриц и т.д. Разработка рабочей программы по русскому языку с учётом собственного проектного продукта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7605" marR="27605" marT="0" marB="0" anchor="ctr"/>
                </a:tc>
              </a:tr>
              <a:tr h="4667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5</a:t>
                      </a:r>
                    </a:p>
                  </a:txBody>
                  <a:tcPr marL="27605" marR="27605" marT="0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15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dirty="0" smtClean="0"/>
                        <a:t>Проектно-аналитический семинар</a:t>
                      </a:r>
                      <a:endParaRPr lang="ru-RU" sz="1400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7605" marR="27605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«Предъявление результатов доработки, обсуждение проектируемых модулей, возможных дидактических материалов, матриц»</a:t>
                      </a:r>
                      <a:endParaRPr lang="ru-RU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7605" marR="2760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24 августа// сентябрь</a:t>
                      </a:r>
                      <a:endParaRPr lang="ru-RU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7605" marR="27605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Предъявление спроектированных продуктов (в т.ч.</a:t>
                      </a:r>
                      <a:r>
                        <a:rPr lang="ru-RU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предъявление рабочих программ по русскому языку)</a:t>
                      </a:r>
                      <a:endParaRPr lang="ru-RU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7605" marR="27605" marT="0" marB="0" anchor="ctr"/>
                </a:tc>
              </a:tr>
              <a:tr h="570399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6</a:t>
                      </a:r>
                      <a:endParaRPr lang="ru-RU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7605" marR="27605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/>
                        <a:t>Апробация </a:t>
                      </a: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7605" marR="27605" marT="0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15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/>
                        <a:t>Апробация контрольных мероприятий на базе школ (</a:t>
                      </a:r>
                      <a:r>
                        <a:rPr lang="ru-RU" sz="1400" dirty="0" err="1"/>
                        <a:t>свои+чужие</a:t>
                      </a:r>
                      <a:r>
                        <a:rPr lang="ru-RU" sz="1400" dirty="0" smtClean="0"/>
                        <a:t>)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7605" marR="2760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/>
                        <a:t>сентябрь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7605" marR="27605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/>
                        <a:t>Скорректированные </a:t>
                      </a:r>
                      <a:r>
                        <a:rPr lang="ru-RU" sz="1400" dirty="0" smtClean="0"/>
                        <a:t>материалы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7605" marR="27605" marT="0" marB="0" anchor="ctr"/>
                </a:tc>
              </a:tr>
              <a:tr h="844996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/>
                        <a:t>7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7605" marR="27605" marT="0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15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dirty="0" smtClean="0"/>
                        <a:t>Итоговый семинар</a:t>
                      </a:r>
                      <a:endParaRPr lang="ru-RU" sz="1400" b="1" dirty="0" smtClean="0"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7605" marR="27605" marT="0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15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latin typeface="Calibri"/>
                          <a:ea typeface="Calibri"/>
                          <a:cs typeface="Times New Roman"/>
                        </a:rPr>
                        <a:t>Обсуждение результатов апробации.</a:t>
                      </a:r>
                      <a:r>
                        <a:rPr lang="ru-RU" sz="1400" baseline="0" dirty="0" smtClean="0">
                          <a:latin typeface="+mn-lt"/>
                          <a:ea typeface="+mn-ea"/>
                          <a:cs typeface="+mn-cs"/>
                        </a:rPr>
                        <a:t> В</a:t>
                      </a:r>
                      <a:r>
                        <a:rPr lang="ru-RU" sz="1400" dirty="0" smtClean="0"/>
                        <a:t>ыработка методических рекомендаций, подготовка к НПК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7605" marR="2760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Calibri"/>
                          <a:ea typeface="Calibri"/>
                          <a:cs typeface="Times New Roman"/>
                        </a:rPr>
                        <a:t>Конец</a:t>
                      </a:r>
                      <a:r>
                        <a:rPr lang="ru-RU" sz="1400" baseline="0" dirty="0" smtClean="0">
                          <a:latin typeface="Calibri"/>
                          <a:ea typeface="Calibri"/>
                          <a:cs typeface="Times New Roman"/>
                        </a:rPr>
                        <a:t> сентября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7605" marR="27605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/>
                        <a:t>Представление и обсуждение программ реализации модулей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7605" marR="27605" marT="0" marB="0" anchor="ctr"/>
                </a:tc>
              </a:tr>
              <a:tr h="611072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8</a:t>
                      </a:r>
                      <a:endParaRPr lang="ru-RU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7605" marR="27605" marT="0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15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Самостоятельная работа педагогов</a:t>
                      </a: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7605" marR="27605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7605" marR="2760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/>
                        <a:t>октябрь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7605" marR="27605" marT="0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15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latin typeface="+mn-lt"/>
                          <a:ea typeface="Calibri"/>
                          <a:cs typeface="Times New Roman"/>
                        </a:rPr>
                        <a:t>Редактирование текстов,  сдача разработок в ИРО ПК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7605" marR="27605" marT="0" marB="0"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Словарь-справочник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 </a:t>
            </a:r>
            <a:r>
              <a:rPr lang="en-US" dirty="0">
                <a:hlinkClick r:id="rId2"/>
              </a:rPr>
              <a:t>http://ped_recheved.academic.ru</a:t>
            </a:r>
            <a:r>
              <a:rPr lang="en-US" dirty="0" smtClean="0">
                <a:hlinkClick r:id="rId2"/>
              </a:rPr>
              <a:t>/</a:t>
            </a:r>
            <a:endParaRPr lang="ru-RU" dirty="0" smtClean="0"/>
          </a:p>
          <a:p>
            <a:r>
              <a:rPr lang="ru-RU" b="1" dirty="0" smtClean="0"/>
              <a:t>«Обучение </a:t>
            </a:r>
            <a:r>
              <a:rPr lang="ru-RU" b="1" dirty="0"/>
              <a:t>младших школьников </a:t>
            </a:r>
            <a:r>
              <a:rPr lang="ru-RU" b="1" dirty="0" err="1"/>
              <a:t>аудированию</a:t>
            </a:r>
            <a:r>
              <a:rPr lang="ru-RU" b="1" dirty="0"/>
              <a:t> как виду речевой и учебной </a:t>
            </a:r>
            <a:r>
              <a:rPr lang="ru-RU" b="1" dirty="0" smtClean="0"/>
              <a:t>деятельности» </a:t>
            </a:r>
            <a:r>
              <a:rPr lang="ru-RU" b="1" dirty="0"/>
              <a:t>(Е.К. </a:t>
            </a:r>
            <a:r>
              <a:rPr lang="ru-RU" b="1" dirty="0" err="1"/>
              <a:t>Ибакаева</a:t>
            </a:r>
            <a:r>
              <a:rPr lang="ru-RU" b="1" dirty="0"/>
              <a:t>)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10813810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4708</TotalTime>
  <Words>1875</Words>
  <Application>Microsoft Office PowerPoint</Application>
  <PresentationFormat>Экран (4:3)</PresentationFormat>
  <Paragraphs>213</Paragraphs>
  <Slides>32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32</vt:i4>
      </vt:variant>
    </vt:vector>
  </HeadingPairs>
  <TitlesOfParts>
    <vt:vector size="33" baseType="lpstr">
      <vt:lpstr>Тема Office</vt:lpstr>
      <vt:lpstr>Установочный семинар «Проектирование модулей рабочей программы по русскому языку, направленной на совершенствование видов речевой деятельности (аудирования и говорения)»</vt:lpstr>
      <vt:lpstr>1993 год</vt:lpstr>
      <vt:lpstr>Задачи, продукты реализации проекта</vt:lpstr>
      <vt:lpstr>Модуль  - </vt:lpstr>
      <vt:lpstr> Описание модуля включает в себя:  </vt:lpstr>
      <vt:lpstr>Описание учебной ситуации</vt:lpstr>
      <vt:lpstr>Предметные результаты деятельностного типа (по русскому языку), над которыми предлагается поработать в проекте</vt:lpstr>
      <vt:lpstr>Этапы работы:</vt:lpstr>
      <vt:lpstr>Словарь-справочник</vt:lpstr>
      <vt:lpstr>Слайд 10</vt:lpstr>
      <vt:lpstr>Слайд 11</vt:lpstr>
      <vt:lpstr>Как оценивать результативность</vt:lpstr>
      <vt:lpstr>Аудирование как вид речевой деятельности </vt:lpstr>
      <vt:lpstr>Аудирование как вид учебной деятельности </vt:lpstr>
      <vt:lpstr>Основные действия и операции деятельности аудирования:</vt:lpstr>
      <vt:lpstr>Виды аудирования</vt:lpstr>
      <vt:lpstr>Фазы учебной деятельности аудирования: </vt:lpstr>
      <vt:lpstr>побудительно-мотивационная</vt:lpstr>
      <vt:lpstr>аналитико-синтетическая</vt:lpstr>
      <vt:lpstr>исполнительная</vt:lpstr>
      <vt:lpstr>Слайд 21</vt:lpstr>
      <vt:lpstr>Формирование умений аудирования на основе </vt:lpstr>
      <vt:lpstr>Осознанность слушания</vt:lpstr>
      <vt:lpstr>Уровни сформированности умений аудирования</vt:lpstr>
      <vt:lpstr>Критерии сформированности умений аудирования </vt:lpstr>
      <vt:lpstr>Способы слушания</vt:lpstr>
      <vt:lpstr>Слайд 27</vt:lpstr>
      <vt:lpstr>Слайд 28</vt:lpstr>
      <vt:lpstr>Этап обучения умениям глобального слушания. </vt:lpstr>
      <vt:lpstr>Этап обучения умениям детального слушания</vt:lpstr>
      <vt:lpstr>Этап обучения умениям критического слушания</vt:lpstr>
      <vt:lpstr>Виды учебной работы при обучении аудированию: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Татьяна Валерьевна</dc:creator>
  <cp:lastModifiedBy>1</cp:lastModifiedBy>
  <cp:revision>40</cp:revision>
  <dcterms:created xsi:type="dcterms:W3CDTF">2015-04-20T06:06:21Z</dcterms:created>
  <dcterms:modified xsi:type="dcterms:W3CDTF">2015-04-28T04:22:06Z</dcterms:modified>
</cp:coreProperties>
</file>