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6" r:id="rId3"/>
    <p:sldId id="272" r:id="rId4"/>
    <p:sldId id="270" r:id="rId5"/>
    <p:sldId id="273" r:id="rId6"/>
    <p:sldId id="260" r:id="rId7"/>
    <p:sldId id="262" r:id="rId8"/>
    <p:sldId id="261" r:id="rId9"/>
    <p:sldId id="263" r:id="rId10"/>
    <p:sldId id="269" r:id="rId11"/>
    <p:sldId id="264" r:id="rId12"/>
    <p:sldId id="265" r:id="rId13"/>
    <p:sldId id="258" r:id="rId14"/>
    <p:sldId id="274" r:id="rId15"/>
    <p:sldId id="275" r:id="rId16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5856F01-5BBB-42C8-9988-23A0B2135AAA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74F79E4-FCD3-4296-B5E0-1AD66E8663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71C349-D53C-4F34-A69D-B80667B41DC8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7A2E27-FCCB-439A-B22A-5E846908C7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52B69C-63D1-4D09-AFC1-5D209B5EAE8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42D8D9-C010-49F2-A3CB-F95B62DCD2E4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21A59C-10BE-4F29-A553-F661C1B28C1C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A76827-357F-468B-9899-0254754247D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90D2CA-7C51-44EB-93C6-C9E7FA4ACF7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2971B-7D7D-423E-ADC7-46E4DD06C82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6EFD30-840B-4186-84F5-64293F79602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6CA78E-A59B-4BF2-8C66-230795F5C801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12E2AE-77C4-42C5-8190-592A754E7AE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052CD-C60E-44EE-8306-3D8957E18318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5558D-7774-4A8D-B97A-7BA23EFF55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AB6C0-9A74-4B3B-A9DC-69436A873ECD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7951-5724-442D-A70C-C4ED524309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CE10-CA13-4C25-91C1-4808894D82EA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9965E-7394-4F10-A8D1-B2CB21CDD4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29467-A7BA-4653-94DE-4D0FE29A162D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FFA5A-5DD1-4737-874B-B3F9D4B760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B0AC-782F-436B-A2D8-B4C2C04998C6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4787-58E6-458D-8FCF-0F1BD4E4A3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B3E0-A95A-4A26-A94D-7CFDFB5E7F72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CB5-C4EA-478E-BECE-1BEB90E906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F85C3-2197-4F21-8E67-9B428630A40A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33FFC-2D11-407B-9A99-8EA9DE7335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6AD9-6654-4407-B755-BE61DEBC1969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B45B6-3FDF-4FC3-AECF-533DFC8B38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92C16-5649-4337-B2FA-9631102D2C30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08BC-D62A-49BD-BC13-E743FAD2FD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C1EF4-6FBA-40FE-86FC-AECBBB438721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40CD5-8773-42EE-944C-F1109CF598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5816A-C79A-4D10-A6C3-51600D7453DF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C78B9-B231-4C35-9BB3-F14DA5B7B2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A045715-8135-4DD4-B561-7E511F4A554C}" type="datetimeFigureOut">
              <a:rPr lang="ru-RU"/>
              <a:pPr>
                <a:defRPr/>
              </a:pPr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A35A20D9-6AA1-41AB-AD78-2728EAD6B1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.psu.r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16013" y="428625"/>
            <a:ext cx="7342187" cy="3576638"/>
          </a:xfrm>
        </p:spPr>
        <p:txBody>
          <a:bodyPr/>
          <a:lstStyle/>
          <a:p>
            <a:pPr eaLnBrk="1" hangingPunct="1"/>
            <a:r>
              <a:rPr lang="ru-RU" smtClean="0"/>
              <a:t>Проектируем контрольное мероприятие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/>
              <a:t>Критерии оценки сформированности </a:t>
            </a:r>
            <a:r>
              <a:rPr lang="ru-RU" sz="3200" b="1" dirty="0" smtClean="0"/>
              <a:t>результата</a:t>
            </a:r>
            <a:endParaRPr lang="ru-RU" sz="3200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Зачем?</a:t>
            </a:r>
          </a:p>
          <a:p>
            <a:pPr algn="just" eaLnBrk="1" hangingPunct="1"/>
            <a:r>
              <a:rPr lang="ru-RU" u="sng" dirty="0" smtClean="0"/>
              <a:t>договоренность</a:t>
            </a:r>
            <a:r>
              <a:rPr lang="ru-RU" dirty="0" smtClean="0"/>
              <a:t> (учитель-учитель, учитель-ученик, учитель- родители, учитель – директор);</a:t>
            </a:r>
          </a:p>
          <a:p>
            <a:pPr algn="just" eaLnBrk="1" hangingPunct="1"/>
            <a:r>
              <a:rPr lang="ru-RU" u="sng" dirty="0" smtClean="0"/>
              <a:t>управление</a:t>
            </a:r>
            <a:r>
              <a:rPr lang="ru-RU" dirty="0" smtClean="0"/>
              <a:t> (контроль результатов, преемственность, </a:t>
            </a:r>
            <a:r>
              <a:rPr lang="ru-RU" dirty="0" err="1" smtClean="0"/>
              <a:t>взаимооценивание</a:t>
            </a:r>
            <a:r>
              <a:rPr lang="ru-RU" dirty="0" smtClean="0"/>
              <a:t>, </a:t>
            </a:r>
            <a:r>
              <a:rPr lang="ru-RU" dirty="0" err="1" smtClean="0"/>
              <a:t>самооценивание</a:t>
            </a:r>
            <a:r>
              <a:rPr lang="ru-RU" dirty="0" smtClean="0"/>
              <a:t>, </a:t>
            </a:r>
            <a:r>
              <a:rPr lang="ru-RU" dirty="0" err="1" smtClean="0"/>
              <a:t>целеполагание</a:t>
            </a:r>
            <a:r>
              <a:rPr lang="ru-RU" dirty="0" smtClean="0"/>
              <a:t>)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smtClean="0"/>
              <a:t>КРИТЕРИИ И ПАРАМЕТРЫ ЛУЧШЕ ВСЕГО ОФОРМИТЬ В ВИДЕ ТАБЛИЦЫ </a:t>
            </a:r>
            <a:br>
              <a:rPr lang="ru-RU" sz="2700" smtClean="0"/>
            </a:br>
            <a:endParaRPr lang="ru-RU" sz="2700" smtClean="0"/>
          </a:p>
        </p:txBody>
      </p:sp>
      <p:graphicFrame>
        <p:nvGraphicFramePr>
          <p:cNvPr id="29743" name="Group 47"/>
          <p:cNvGraphicFramePr>
            <a:graphicFrameLocks noGrp="1"/>
          </p:cNvGraphicFramePr>
          <p:nvPr>
            <p:ph idx="1"/>
          </p:nvPr>
        </p:nvGraphicFramePr>
        <p:xfrm>
          <a:off x="357188" y="1468438"/>
          <a:ext cx="8001000" cy="3337560"/>
        </p:xfrm>
        <a:graphic>
          <a:graphicData uri="http://schemas.openxmlformats.org/drawingml/2006/table">
            <a:tbl>
              <a:tblPr/>
              <a:tblGrid>
                <a:gridCol w="303212"/>
                <a:gridCol w="2840038"/>
                <a:gridCol w="3357562"/>
                <a:gridCol w="1500188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Критерии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Параметры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 pitchFamily="18" charset="0"/>
                        </a:rPr>
                        <a:t>Баллы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 pitchFamily="18" charset="0"/>
                        </a:rPr>
                        <a:t>Критерий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 pitchFamily="18" charset="0"/>
                        </a:rPr>
                        <a:t>Параметр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 pitchFamily="18" charset="0"/>
                        </a:rPr>
                        <a:t>Параметр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 pitchFamily="18" charset="0"/>
                        </a:rPr>
                        <a:t>Критерий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 pitchFamily="18" charset="0"/>
                        </a:rPr>
                        <a:t>Т.д.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582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Процедура оценивания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57188" y="1484313"/>
            <a:ext cx="8462962" cy="4989512"/>
          </a:xfrm>
        </p:spPr>
        <p:txBody>
          <a:bodyPr/>
          <a:lstStyle/>
          <a:p>
            <a:pPr algn="just" eaLnBrk="1" hangingPunct="1"/>
            <a:r>
              <a:rPr lang="ru-RU" smtClean="0"/>
              <a:t>Процедура оценивания описывается подробно и отражает все нюансы, которые могут повлиять на качество объекта оценивания. </a:t>
            </a:r>
          </a:p>
          <a:p>
            <a:pPr algn="just" eaLnBrk="1" hangingPunct="1"/>
            <a:r>
              <a:rPr lang="ru-RU" i="1" smtClean="0"/>
              <a:t>Например: время и форма предъявления объекта оценивания, способ оценки, лица, производящие оценку и т.д.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Примеры разработки контрольных мероприятий (для оценки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результатов) 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57188" y="2143125"/>
            <a:ext cx="8634412" cy="3937000"/>
          </a:xfrm>
        </p:spPr>
        <p:txBody>
          <a:bodyPr/>
          <a:lstStyle/>
          <a:p>
            <a:pPr eaLnBrk="1" hangingPunct="1"/>
            <a:r>
              <a:rPr lang="ru-RU" smtClean="0"/>
              <a:t>Сборник «Достижение метапредметных </a:t>
            </a:r>
            <a:br>
              <a:rPr lang="ru-RU" smtClean="0"/>
            </a:br>
            <a:r>
              <a:rPr lang="ru-RU" smtClean="0"/>
              <a:t>и личностных результатов в основной школе: </a:t>
            </a:r>
            <a:br>
              <a:rPr lang="ru-RU" smtClean="0"/>
            </a:br>
            <a:r>
              <a:rPr lang="ru-RU" smtClean="0"/>
              <a:t>проблемы, поиски, решения», ПГНИУ, 2013 г.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ru-RU" smtClean="0"/>
              <a:t>Сайт: </a:t>
            </a:r>
            <a:r>
              <a:rPr lang="en-US" smtClean="0">
                <a:hlinkClick r:id="rId3"/>
              </a:rPr>
              <a:t>www.meta.psu.ru</a:t>
            </a:r>
            <a:r>
              <a:rPr lang="en-US" smtClean="0"/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ТЗ для работы групп (на семинаре)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57313"/>
            <a:ext cx="8777287" cy="4722812"/>
          </a:xfrm>
        </p:spPr>
        <p:txBody>
          <a:bodyPr rtlCol="0">
            <a:normAutofit fontScale="925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Объясните, как Вы понимаете выбранный предметный образовательный результат;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Конкретизируйте  образовательный результат для учеников 5-го класса (1,2,3,4 четверть - по выбору группы);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Назовите объект оценивания, позволяющий увидеть наличие конкретизированного образовательного результата, требования к нему;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Назовите критерии и (по возможности) параметры оценки.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ТЗ для работы дома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554163"/>
            <a:ext cx="8858250" cy="4525962"/>
          </a:xfrm>
        </p:spPr>
        <p:txBody>
          <a:bodyPr rtlCol="0">
            <a:normAutofit fontScale="925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Разработайте контрольное мероприятие</a:t>
            </a:r>
            <a:br>
              <a:rPr lang="ru-RU" dirty="0" smtClean="0"/>
            </a:br>
            <a:r>
              <a:rPr lang="ru-RU" dirty="0" smtClean="0"/>
              <a:t>(см. слайд № 3);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Предварительно апробируйте на себе, на коллегах контрольное мероприятие;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Откорректируйте контрольное мероприятие по результатам апробации;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Опишите КМ в тексте (до 3-х стр.)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/>
              <a:t>Подготовьте презентацию с описанием КМ, дидактические материалы процедуры оценивания для апробации КМ на </a:t>
            </a:r>
            <a:r>
              <a:rPr lang="ru-RU" dirty="0" smtClean="0"/>
              <a:t>семинаре.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63" cy="511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Контрольное мероприятие (КМ) 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7959725" cy="5616575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КМ – мероприятие, в ходе которого оценивается достижение учениками образовательного результата (что, на каком уровне освоил?); 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КМ организуется учителем (учителями) для оценки достижения образовательного результата. 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КМ включает в себя деятельность учеников по созданию и предъявлению объекта оценивания,  деятельность учителей или иных людей (экспертов, родителей, самих учеников</a:t>
            </a:r>
            <a:r>
              <a:rPr lang="ru-RU" dirty="0" smtClean="0">
                <a:latin typeface="Arial" charset="0"/>
              </a:rPr>
              <a:t>)</a:t>
            </a:r>
            <a:r>
              <a:rPr lang="ru-RU" dirty="0" smtClean="0"/>
              <a:t> по оценке объектов оценивания.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Описание контрольного мероприятия</a:t>
            </a:r>
            <a:endParaRPr lang="ru-RU" b="1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конкретизированный образовательный результат, проверяемый в ходе КМ;</a:t>
            </a:r>
          </a:p>
          <a:p>
            <a:pPr eaLnBrk="1" hangingPunct="1"/>
            <a:r>
              <a:rPr lang="ru-RU" smtClean="0"/>
              <a:t>объект оценивания, </a:t>
            </a:r>
          </a:p>
          <a:p>
            <a:pPr eaLnBrk="1" hangingPunct="1"/>
            <a:r>
              <a:rPr lang="ru-RU" smtClean="0"/>
              <a:t>тех.задание ученикам по подготовке объекта оценивания, </a:t>
            </a:r>
          </a:p>
          <a:p>
            <a:pPr eaLnBrk="1" hangingPunct="1"/>
            <a:r>
              <a:rPr lang="ru-RU" smtClean="0"/>
              <a:t>критерии и параметры оценки, </a:t>
            </a:r>
          </a:p>
          <a:p>
            <a:pPr eaLnBrk="1" hangingPunct="1"/>
            <a:r>
              <a:rPr lang="ru-RU" smtClean="0"/>
              <a:t>описание процедуры оценивания, </a:t>
            </a:r>
          </a:p>
          <a:p>
            <a:pPr eaLnBrk="1" hangingPunct="1"/>
            <a:r>
              <a:rPr lang="ru-RU" smtClean="0"/>
              <a:t>дидактические материалы оценивания.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50"/>
            <a:ext cx="8624888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образовательный результат (ОР)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715375" cy="550068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Предметный ОР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типа – освоенный вид деятельности, специфичный для данного предмета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выражается словами «ученик умеет…», «ученик может..(сделать)».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требует конкретизации (для данной параллели/возраста; для данного уровня изучения программы, для данного раздела программы)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формируется только в ходе учебной деятельности ребенка;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можно увидеть, только если  ученик что-то сделает - осуществит действие или подготовит  продукт;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 проверяется экспертным путем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эксперт – человек,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который знает как «должно»,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у него есть представления о том, как это «должно» увидеть (критерии),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умеет доказать/ аргументировать свою оценку.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Предметные образовательные результаты  деятельностного типа курса «Русский язык. 5 класс»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85750" y="2000250"/>
            <a:ext cx="8705850" cy="4079875"/>
          </a:xfrm>
        </p:spPr>
        <p:txBody>
          <a:bodyPr/>
          <a:lstStyle/>
          <a:p>
            <a:pPr marL="609600" indent="-609600" algn="just" eaLnBrk="1" hangingPunct="1">
              <a:lnSpc>
                <a:spcPct val="70000"/>
              </a:lnSpc>
              <a:buFont typeface="Arial" charset="0"/>
              <a:buAutoNum type="arabicPeriod"/>
            </a:pPr>
            <a:r>
              <a:rPr lang="ru-RU" sz="2400" i="1" dirty="0" smtClean="0"/>
              <a:t>ученик полностью </a:t>
            </a:r>
            <a:r>
              <a:rPr lang="ru-RU" sz="2400" i="1" u="sng" dirty="0" smtClean="0"/>
              <a:t>понимает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аудиотекст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понимает</a:t>
            </a:r>
            <a:r>
              <a:rPr lang="ru-RU" sz="2400" i="1" dirty="0" smtClean="0"/>
              <a:t> основное содержание </a:t>
            </a:r>
            <a:r>
              <a:rPr lang="ru-RU" sz="2400" i="1" dirty="0" err="1" smtClean="0"/>
              <a:t>аудиотекста</a:t>
            </a:r>
            <a:r>
              <a:rPr lang="ru-RU" sz="2400" i="1" dirty="0" smtClean="0"/>
              <a:t>, выборочно извлекает информацию из </a:t>
            </a:r>
            <a:r>
              <a:rPr lang="ru-RU" sz="2400" i="1" dirty="0" err="1" smtClean="0"/>
              <a:t>аудиотекста</a:t>
            </a:r>
            <a:r>
              <a:rPr lang="ru-RU" sz="2400" i="1" dirty="0" smtClean="0"/>
              <a:t>;</a:t>
            </a:r>
          </a:p>
          <a:p>
            <a:pPr marL="609600" indent="-609600" algn="just" eaLnBrk="1" hangingPunct="1">
              <a:lnSpc>
                <a:spcPct val="70000"/>
              </a:lnSpc>
              <a:buFont typeface="Arial" charset="0"/>
              <a:buAutoNum type="arabicPeriod"/>
            </a:pPr>
            <a:r>
              <a:rPr lang="ru-RU" sz="2400" i="1" dirty="0" smtClean="0"/>
              <a:t>ученик </a:t>
            </a:r>
            <a:r>
              <a:rPr lang="ru-RU" sz="2400" i="1" u="sng" dirty="0" smtClean="0"/>
              <a:t>умеет передавать содержание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аудиотекста</a:t>
            </a:r>
            <a:r>
              <a:rPr lang="ru-RU" sz="2400" i="1" dirty="0" smtClean="0"/>
              <a:t> в соответствии с заданной коммуникативной задачей в устной </a:t>
            </a:r>
            <a:r>
              <a:rPr lang="ru-RU" sz="2400" i="1" dirty="0" smtClean="0"/>
              <a:t>форме.</a:t>
            </a:r>
          </a:p>
          <a:p>
            <a:pPr marL="609600" indent="-609600" algn="just" eaLnBrk="1" hangingPunct="1">
              <a:lnSpc>
                <a:spcPct val="70000"/>
              </a:lnSpc>
              <a:buFont typeface="Arial" charset="0"/>
              <a:buAutoNum type="arabicPeriod"/>
            </a:pPr>
            <a:r>
              <a:rPr lang="ru-RU" sz="2400" i="1" dirty="0" smtClean="0"/>
              <a:t>И т.д.</a:t>
            </a:r>
            <a:endParaRPr lang="ru-RU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38" cy="571500"/>
          </a:xfrm>
        </p:spPr>
        <p:txBody>
          <a:bodyPr/>
          <a:lstStyle/>
          <a:p>
            <a:pPr eaLnBrk="1" hangingPunct="1"/>
            <a:r>
              <a:rPr lang="ru-RU" sz="2000" b="1" smtClean="0"/>
              <a:t>Конкретизированный образовательный результат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14313" y="571500"/>
            <a:ext cx="8786812" cy="6072188"/>
          </a:xfrm>
        </p:spPr>
        <p:txBody>
          <a:bodyPr/>
          <a:lstStyle/>
          <a:p>
            <a:pPr algn="just" eaLnBrk="1" hangingPunct="1"/>
            <a:r>
              <a:rPr lang="ru-RU" sz="1800" smtClean="0"/>
              <a:t>результат конкретизирован, если все прочитавшие /услышавшие формулировку результата одинаково поняли, что должен сделать ученик, чтобы продемонстрировать наличие умения или уровень умения</a:t>
            </a:r>
            <a:r>
              <a:rPr lang="ru-RU" sz="1800" smtClean="0">
                <a:latin typeface="Arial" charset="0"/>
              </a:rPr>
              <a:t>.</a:t>
            </a:r>
          </a:p>
          <a:p>
            <a:pPr algn="just" eaLnBrk="1" hangingPunct="1"/>
            <a:r>
              <a:rPr lang="ru-RU" sz="1800" smtClean="0"/>
              <a:t>результат конкретизирован, если он достижим учениками данной параллели данной школы за какой-то конкретный промежуток времени (1 месяц, четверть, полгода, другое).</a:t>
            </a:r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  <a:p>
            <a:pPr algn="just" eaLnBrk="1" hangingPunct="1">
              <a:buFont typeface="Wingdings" pitchFamily="2" charset="2"/>
              <a:buNone/>
            </a:pPr>
            <a:r>
              <a:rPr lang="ru-RU" sz="1800" i="1" smtClean="0"/>
              <a:t>	Формулировка типа «Ученик научиться компетентно вести диалог</a:t>
            </a:r>
            <a:br>
              <a:rPr lang="ru-RU" sz="1800" i="1" smtClean="0"/>
            </a:br>
            <a:r>
              <a:rPr lang="ru-RU" sz="1800" i="1" smtClean="0"/>
              <a:t>со старшим» недостаточно конкретизирована, т.к. может включать в себя различные варианты истолкований. Например:</a:t>
            </a:r>
          </a:p>
          <a:p>
            <a:pPr algn="just" eaLnBrk="1" hangingPunct="1">
              <a:buFont typeface="Wingdings" pitchFamily="2" charset="2"/>
              <a:buAutoNum type="arabicPeriod"/>
            </a:pPr>
            <a:r>
              <a:rPr lang="ru-RU" sz="1800" i="1" smtClean="0"/>
              <a:t>Ученик сможет в 1-2 предложениях высказать согласие или несогласие</a:t>
            </a:r>
            <a:br>
              <a:rPr lang="ru-RU" sz="1800" i="1" smtClean="0"/>
            </a:br>
            <a:r>
              <a:rPr lang="ru-RU" sz="1800" i="1" smtClean="0"/>
              <a:t>с  мнением учителя, предложив 1 объяснение своего отношения. </a:t>
            </a:r>
          </a:p>
          <a:p>
            <a:pPr algn="just" eaLnBrk="1" hangingPunct="1">
              <a:buFont typeface="Wingdings" pitchFamily="2" charset="2"/>
              <a:buAutoNum type="arabicPeriod"/>
            </a:pPr>
            <a:r>
              <a:rPr lang="ru-RU" sz="1800" i="1" smtClean="0"/>
              <a:t>Ученик сможет в ответ на высказывание собеседника задать вопрос</a:t>
            </a:r>
            <a:br>
              <a:rPr lang="ru-RU" sz="1800" i="1" smtClean="0"/>
            </a:br>
            <a:r>
              <a:rPr lang="ru-RU" sz="1800" i="1" smtClean="0"/>
              <a:t>на уточнение прозвучавшей позиции.</a:t>
            </a:r>
          </a:p>
          <a:p>
            <a:pPr algn="just" eaLnBrk="1" hangingPunct="1">
              <a:buFont typeface="Wingdings" pitchFamily="2" charset="2"/>
              <a:buAutoNum type="arabicPeriod"/>
            </a:pPr>
            <a:r>
              <a:rPr lang="ru-RU" sz="1800" i="1" smtClean="0"/>
              <a:t>Ученик может в течение 4-х минут выслушивать собеседника, не перебивая, и адекватно отвечать ему одним предложением до 6 слов.</a:t>
            </a:r>
          </a:p>
          <a:p>
            <a:pPr eaLnBrk="1" hangingPunct="1">
              <a:buFont typeface="Wingdings" pitchFamily="2" charset="2"/>
              <a:buAutoNum type="arabicPeriod"/>
            </a:pPr>
            <a:r>
              <a:rPr lang="ru-RU" sz="1800" i="1" smtClean="0"/>
              <a:t>Другое.</a:t>
            </a:r>
          </a:p>
          <a:p>
            <a:pPr eaLnBrk="1" hangingPunct="1">
              <a:buFont typeface="Wingdings" pitchFamily="2" charset="2"/>
              <a:buAutoNum type="arabicPeriod"/>
            </a:pPr>
            <a:endParaRPr lang="ru-RU" sz="1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725487"/>
          </a:xfrm>
        </p:spPr>
        <p:txBody>
          <a:bodyPr/>
          <a:lstStyle/>
          <a:p>
            <a:pPr eaLnBrk="1" hangingPunct="1"/>
            <a:r>
              <a:rPr lang="ru-RU" sz="2400" b="1" smtClean="0"/>
              <a:t>Объект оценивания (ОО)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175625" cy="5402262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ОО – это </a:t>
            </a:r>
            <a:r>
              <a:rPr lang="ru-RU" b="1" dirty="0" smtClean="0"/>
              <a:t>действие, </a:t>
            </a:r>
            <a:r>
              <a:rPr lang="ru-RU" dirty="0" smtClean="0"/>
              <a:t>совершаемое учеником, или </a:t>
            </a:r>
            <a:r>
              <a:rPr lang="ru-RU" b="1" dirty="0" smtClean="0"/>
              <a:t>продукт</a:t>
            </a:r>
            <a:r>
              <a:rPr lang="ru-RU" dirty="0" smtClean="0"/>
              <a:t>, который ученик готовит, чтобы показать наличие умения.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ОО м.б. индивидуальным или групповым.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возможны два варианта создания учеником ОО: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- подготовка ОО на самом КМ;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- самостоятельная подготовка ОО до начала КМ.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Пример 1: 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Образовательный результат (</a:t>
            </a:r>
            <a:r>
              <a:rPr lang="ru-RU" sz="2000" i="1" dirty="0" err="1" smtClean="0"/>
              <a:t>метапредметный</a:t>
            </a:r>
            <a:r>
              <a:rPr lang="ru-RU" sz="2000" i="1" dirty="0" smtClean="0"/>
              <a:t>) -  ученик владеет процедурой участия в дискуссии.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ОО: процедура участия ученика в дискуссии </a:t>
            </a:r>
            <a:r>
              <a:rPr lang="ru-RU" sz="2000" b="1" i="1" dirty="0" smtClean="0"/>
              <a:t>(действие)</a:t>
            </a:r>
            <a:r>
              <a:rPr lang="ru-RU" sz="2000" i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Пример 2: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Образовательный результат (</a:t>
            </a:r>
            <a:r>
              <a:rPr lang="ru-RU" sz="2000" i="1" dirty="0" err="1" smtClean="0"/>
              <a:t>метапредметный</a:t>
            </a:r>
            <a:r>
              <a:rPr lang="ru-RU" sz="2000" i="1" dirty="0" smtClean="0"/>
              <a:t>) -   ученик умеет аргументировать предложенное ему высказывание 1-2 аргументами бытового характера.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ОО: текст, содержащий перечень аргументов учащегося  </a:t>
            </a:r>
            <a:r>
              <a:rPr lang="ru-RU" sz="2000" b="1" i="1" dirty="0" smtClean="0"/>
              <a:t>(продукт)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Техническое задание по подготовке объекта оценивания (ТЗ)</a:t>
            </a: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57188" y="1341438"/>
            <a:ext cx="8318500" cy="5132387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ТЗ включает в себя: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а) описание характеристик объекта оценивания;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в) указание условий его создания.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ТЗ - это </a:t>
            </a:r>
            <a:r>
              <a:rPr lang="ru-RU" b="1" dirty="0" smtClean="0"/>
              <a:t>не</a:t>
            </a:r>
            <a:r>
              <a:rPr lang="ru-RU" dirty="0" smtClean="0"/>
              <a:t> алгоритм (последовательность действий), по которому ученик готовит задание.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/>
              <a:t>	</a:t>
            </a:r>
            <a:r>
              <a:rPr lang="ru-RU" dirty="0" smtClean="0"/>
              <a:t>Техническое задание должно предусматривать все характеристики объекта оценивания, которые должны заранее знать ученики и без которых учитель не сможет проверить ожидаемый результат.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582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Критерии и показатели оценивания</a:t>
            </a: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00063" y="1196975"/>
            <a:ext cx="8464550" cy="5375275"/>
          </a:xfrm>
        </p:spPr>
        <p:txBody>
          <a:bodyPr rtlCol="0">
            <a:normAutofit/>
          </a:bodyPr>
          <a:lstStyle/>
          <a:p>
            <a:pPr marL="0" indent="35560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Критерии отражают содержательные или формальные характеристики объекта оценивания, на основании которых учитель может сделать вывод о качестве образовательного результата (на каком уровне освоил ученик ожидаемое умение).</a:t>
            </a:r>
          </a:p>
          <a:p>
            <a:pPr indent="127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Параметры – это уровни реализации критерия.</a:t>
            </a:r>
          </a:p>
          <a:p>
            <a:pPr indent="127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Критериев д.б. немного (3-5).</a:t>
            </a:r>
          </a:p>
          <a:p>
            <a:pPr indent="127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Критерии и показатели д.б. сформулированы  </a:t>
            </a:r>
            <a:r>
              <a:rPr lang="ru-RU" sz="2000" dirty="0" err="1" smtClean="0"/>
              <a:t>диагностично</a:t>
            </a:r>
            <a:r>
              <a:rPr lang="ru-RU" sz="2000" dirty="0" smtClean="0"/>
              <a:t>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должны одинаково пониматься всеми, кто их слышит/читает;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должны очень точно показывать (диагностировать) проблемы учащихся.</a:t>
            </a:r>
          </a:p>
          <a:p>
            <a:pPr marL="0" indent="35560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Критерии типа «системно», «творчески» понимаются разными людьми по-разному, а следовательно, не </a:t>
            </a:r>
            <a:r>
              <a:rPr lang="ru-RU" sz="2000" i="1" dirty="0" err="1" smtClean="0"/>
              <a:t>диагностичны</a:t>
            </a:r>
            <a:r>
              <a:rPr lang="ru-RU" sz="2000" i="1" dirty="0" smtClean="0"/>
              <a:t>.</a:t>
            </a:r>
          </a:p>
          <a:p>
            <a:pPr marL="0" indent="35560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 smtClean="0"/>
              <a:t>Критерии типа «правильно….» означают, что представление о том, как правильно, «спрятано в голове у учителя», а следовательно, такие критерии не </a:t>
            </a:r>
            <a:r>
              <a:rPr lang="ru-RU" sz="2000" i="1" dirty="0" err="1" smtClean="0"/>
              <a:t>диагностичны</a:t>
            </a:r>
            <a:r>
              <a:rPr lang="ru-RU" sz="2000" i="1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776</Words>
  <Application>Microsoft Office PowerPoint</Application>
  <PresentationFormat>Экран (4:3)</PresentationFormat>
  <Paragraphs>110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Wingdings 2</vt:lpstr>
      <vt:lpstr>Wingdings</vt:lpstr>
      <vt:lpstr>Century Schoolbook</vt:lpstr>
      <vt:lpstr>Тема Office</vt:lpstr>
      <vt:lpstr>Проектируем контрольное мероприятие</vt:lpstr>
      <vt:lpstr>Контрольное мероприятие (КМ) </vt:lpstr>
      <vt:lpstr>Описание контрольного мероприятия</vt:lpstr>
      <vt:lpstr>образовательный результат (ОР)</vt:lpstr>
      <vt:lpstr>Предметные образовательные результаты  деятельностного типа курса «Русский язык. 5 класс»</vt:lpstr>
      <vt:lpstr>Конкретизированный образовательный результат</vt:lpstr>
      <vt:lpstr>Объект оценивания (ОО)</vt:lpstr>
      <vt:lpstr>Техническое задание по подготовке объекта оценивания (ТЗ)</vt:lpstr>
      <vt:lpstr>Критерии и показатели оценивания</vt:lpstr>
      <vt:lpstr>Критерии оценки сформированности результата</vt:lpstr>
      <vt:lpstr>КРИТЕРИИ И ПАРАМЕТРЫ ЛУЧШЕ ВСЕГО ОФОРМИТЬ В ВИДЕ ТАБЛИЦЫ  </vt:lpstr>
      <vt:lpstr>Процедура оценивания</vt:lpstr>
      <vt:lpstr>Примеры разработки контрольных мероприятий (для оценки метапредметных результатов) </vt:lpstr>
      <vt:lpstr>ТЗ для работы групп (на семинаре)</vt:lpstr>
      <vt:lpstr>ТЗ для работы дома</vt:lpstr>
    </vt:vector>
  </TitlesOfParts>
  <Company>ПрЭСТО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балльно-рейтинговой системы оценки образовательных результатов</dc:title>
  <dc:creator>Виктор</dc:creator>
  <cp:lastModifiedBy>1</cp:lastModifiedBy>
  <cp:revision>88</cp:revision>
  <dcterms:created xsi:type="dcterms:W3CDTF">2013-02-17T05:19:40Z</dcterms:created>
  <dcterms:modified xsi:type="dcterms:W3CDTF">2015-04-28T03:57:40Z</dcterms:modified>
</cp:coreProperties>
</file>